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4"/>
  </p:notesMasterIdLst>
  <p:handoutMasterIdLst>
    <p:handoutMasterId r:id="rId35"/>
  </p:handoutMasterIdLst>
  <p:sldIdLst>
    <p:sldId id="423" r:id="rId2"/>
    <p:sldId id="428" r:id="rId3"/>
    <p:sldId id="427" r:id="rId4"/>
    <p:sldId id="429" r:id="rId5"/>
    <p:sldId id="430" r:id="rId6"/>
    <p:sldId id="431" r:id="rId7"/>
    <p:sldId id="432" r:id="rId8"/>
    <p:sldId id="433" r:id="rId9"/>
    <p:sldId id="434" r:id="rId10"/>
    <p:sldId id="438" r:id="rId11"/>
    <p:sldId id="439" r:id="rId12"/>
    <p:sldId id="440" r:id="rId13"/>
    <p:sldId id="441" r:id="rId14"/>
    <p:sldId id="442" r:id="rId15"/>
    <p:sldId id="443" r:id="rId16"/>
    <p:sldId id="444" r:id="rId17"/>
    <p:sldId id="445" r:id="rId18"/>
    <p:sldId id="455" r:id="rId19"/>
    <p:sldId id="456" r:id="rId20"/>
    <p:sldId id="457" r:id="rId21"/>
    <p:sldId id="458" r:id="rId22"/>
    <p:sldId id="459" r:id="rId23"/>
    <p:sldId id="460" r:id="rId24"/>
    <p:sldId id="463" r:id="rId25"/>
    <p:sldId id="464" r:id="rId26"/>
    <p:sldId id="465" r:id="rId27"/>
    <p:sldId id="466" r:id="rId28"/>
    <p:sldId id="467" r:id="rId29"/>
    <p:sldId id="468" r:id="rId30"/>
    <p:sldId id="469" r:id="rId31"/>
    <p:sldId id="470" r:id="rId32"/>
    <p:sldId id="462" r:id="rId33"/>
  </p:sldIdLst>
  <p:sldSz cx="9144000" cy="6858000" type="screen4x3"/>
  <p:notesSz cx="6735763" cy="98663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124" algn="l" rtl="0" fontAlgn="base">
      <a:spcBef>
        <a:spcPct val="0"/>
      </a:spcBef>
      <a:spcAft>
        <a:spcPct val="0"/>
      </a:spcAft>
      <a:defRPr kern="1200">
        <a:solidFill>
          <a:schemeClr val="tx1"/>
        </a:solidFill>
        <a:latin typeface="Arial" charset="0"/>
        <a:ea typeface="+mn-ea"/>
        <a:cs typeface="Arial" charset="0"/>
      </a:defRPr>
    </a:lvl2pPr>
    <a:lvl3pPr marL="914246" algn="l" rtl="0" fontAlgn="base">
      <a:spcBef>
        <a:spcPct val="0"/>
      </a:spcBef>
      <a:spcAft>
        <a:spcPct val="0"/>
      </a:spcAft>
      <a:defRPr kern="1200">
        <a:solidFill>
          <a:schemeClr val="tx1"/>
        </a:solidFill>
        <a:latin typeface="Arial" charset="0"/>
        <a:ea typeface="+mn-ea"/>
        <a:cs typeface="Arial" charset="0"/>
      </a:defRPr>
    </a:lvl3pPr>
    <a:lvl4pPr marL="1371369" algn="l" rtl="0" fontAlgn="base">
      <a:spcBef>
        <a:spcPct val="0"/>
      </a:spcBef>
      <a:spcAft>
        <a:spcPct val="0"/>
      </a:spcAft>
      <a:defRPr kern="1200">
        <a:solidFill>
          <a:schemeClr val="tx1"/>
        </a:solidFill>
        <a:latin typeface="Arial" charset="0"/>
        <a:ea typeface="+mn-ea"/>
        <a:cs typeface="Arial" charset="0"/>
      </a:defRPr>
    </a:lvl4pPr>
    <a:lvl5pPr marL="1828493" algn="l" rtl="0" fontAlgn="base">
      <a:spcBef>
        <a:spcPct val="0"/>
      </a:spcBef>
      <a:spcAft>
        <a:spcPct val="0"/>
      </a:spcAft>
      <a:defRPr kern="1200">
        <a:solidFill>
          <a:schemeClr val="tx1"/>
        </a:solidFill>
        <a:latin typeface="Arial" charset="0"/>
        <a:ea typeface="+mn-ea"/>
        <a:cs typeface="Arial" charset="0"/>
      </a:defRPr>
    </a:lvl5pPr>
    <a:lvl6pPr marL="2285616" algn="l" defTabSz="914246" rtl="0" eaLnBrk="1" latinLnBrk="0" hangingPunct="1">
      <a:defRPr kern="1200">
        <a:solidFill>
          <a:schemeClr val="tx1"/>
        </a:solidFill>
        <a:latin typeface="Arial" charset="0"/>
        <a:ea typeface="+mn-ea"/>
        <a:cs typeface="Arial" charset="0"/>
      </a:defRPr>
    </a:lvl6pPr>
    <a:lvl7pPr marL="2742739" algn="l" defTabSz="914246" rtl="0" eaLnBrk="1" latinLnBrk="0" hangingPunct="1">
      <a:defRPr kern="1200">
        <a:solidFill>
          <a:schemeClr val="tx1"/>
        </a:solidFill>
        <a:latin typeface="Arial" charset="0"/>
        <a:ea typeface="+mn-ea"/>
        <a:cs typeface="Arial" charset="0"/>
      </a:defRPr>
    </a:lvl7pPr>
    <a:lvl8pPr marL="3199861" algn="l" defTabSz="914246" rtl="0" eaLnBrk="1" latinLnBrk="0" hangingPunct="1">
      <a:defRPr kern="1200">
        <a:solidFill>
          <a:schemeClr val="tx1"/>
        </a:solidFill>
        <a:latin typeface="Arial" charset="0"/>
        <a:ea typeface="+mn-ea"/>
        <a:cs typeface="Arial" charset="0"/>
      </a:defRPr>
    </a:lvl8pPr>
    <a:lvl9pPr marL="3656984" algn="l" defTabSz="914246"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07">
          <p15:clr>
            <a:srgbClr val="A4A3A4"/>
          </p15:clr>
        </p15:guide>
        <p15:guide id="2" pos="2876">
          <p15:clr>
            <a:srgbClr val="A4A3A4"/>
          </p15:clr>
        </p15:guide>
      </p15:sldGuideLst>
    </p:ext>
    <p:ext uri="{2D200454-40CA-4A62-9FC3-DE9A4176ACB9}">
      <p15:notesGuideLst xmlns:p15="http://schemas.microsoft.com/office/powerpoint/2012/main">
        <p15:guide id="1" orient="horz" pos="3107">
          <p15:clr>
            <a:srgbClr val="A4A3A4"/>
          </p15:clr>
        </p15:guide>
        <p15:guide id="2" pos="212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9999"/>
    <a:srgbClr val="FF0000"/>
    <a:srgbClr val="FF3300"/>
    <a:srgbClr val="CCFFFF"/>
    <a:srgbClr val="FFCC00"/>
    <a:srgbClr val="FFCC66"/>
    <a:srgbClr val="FFCC99"/>
    <a:srgbClr val="FF9933"/>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2833C1-B4AD-E24D-8235-C0D14ED2CC23}" v="254" dt="2023-08-14T07:33:38.201"/>
  </p1510:revLst>
</p1510:revInfo>
</file>

<file path=ppt/tableStyles.xml><?xml version="1.0" encoding="utf-8"?>
<a:tblStyleLst xmlns:a="http://schemas.openxmlformats.org/drawingml/2006/main" def="{5940675A-B579-460E-94D1-54222C63F5D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55" autoAdjust="0"/>
    <p:restoredTop sz="95102" autoAdjust="0"/>
  </p:normalViewPr>
  <p:slideViewPr>
    <p:cSldViewPr snapToGrid="0" snapToObjects="1" showGuides="1">
      <p:cViewPr varScale="1">
        <p:scale>
          <a:sx n="117" d="100"/>
          <a:sy n="117" d="100"/>
        </p:scale>
        <p:origin x="632" y="176"/>
      </p:cViewPr>
      <p:guideLst>
        <p:guide orient="horz" pos="2107"/>
        <p:guide pos="2876"/>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90" d="100"/>
        <a:sy n="90" d="100"/>
      </p:scale>
      <p:origin x="0" y="0"/>
    </p:cViewPr>
  </p:sorterViewPr>
  <p:notesViewPr>
    <p:cSldViewPr snapToGrid="0" snapToObjects="1">
      <p:cViewPr varScale="1">
        <p:scale>
          <a:sx n="82" d="100"/>
          <a:sy n="82" d="100"/>
        </p:scale>
        <p:origin x="-2250" y="-84"/>
      </p:cViewPr>
      <p:guideLst>
        <p:guide orient="horz" pos="3107"/>
        <p:guide pos="2122"/>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file:///C:\Data\_My%20doc\_Cost\Cost%20estimation%20-%20CMC%20housing%20for%20Shacman%20truck%20Rev3.xls"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b="0" i="0" u="none" strike="noStrike" baseline="0">
                <a:solidFill>
                  <a:srgbClr val="000000"/>
                </a:solidFill>
                <a:latin typeface="Arial"/>
                <a:ea typeface="Arial"/>
                <a:cs typeface="Arial"/>
              </a:defRPr>
            </a:pPr>
            <a:r>
              <a:rPr lang="en-US" sz="1525" b="1" i="0" u="none" strike="noStrike" baseline="0" dirty="0">
                <a:solidFill>
                  <a:srgbClr val="000000"/>
                </a:solidFill>
                <a:latin typeface="Arial"/>
                <a:cs typeface="Arial"/>
              </a:rPr>
              <a:t>Estimated Production Costs </a:t>
            </a:r>
          </a:p>
          <a:p>
            <a:pPr>
              <a:defRPr sz="1200" b="0" i="0" u="none" strike="noStrike" baseline="0">
                <a:solidFill>
                  <a:srgbClr val="000000"/>
                </a:solidFill>
                <a:latin typeface="Arial"/>
                <a:ea typeface="Arial"/>
                <a:cs typeface="Arial"/>
              </a:defRPr>
            </a:pPr>
            <a:r>
              <a:rPr lang="en-US" sz="1150" b="0" i="0" u="none" strike="noStrike" baseline="0" dirty="0">
                <a:solidFill>
                  <a:srgbClr val="000000"/>
                </a:solidFill>
                <a:latin typeface="Arial"/>
                <a:cs typeface="Arial"/>
              </a:rPr>
              <a:t>Metal Replacement</a:t>
            </a:r>
          </a:p>
        </c:rich>
      </c:tx>
      <c:layout>
        <c:manualLayout>
          <c:xMode val="edge"/>
          <c:yMode val="edge"/>
          <c:x val="0.32528616260959753"/>
          <c:y val="8.1168831168831161E-3"/>
        </c:manualLayout>
      </c:layout>
      <c:overlay val="0"/>
      <c:spPr>
        <a:noFill/>
        <a:ln w="25400">
          <a:noFill/>
        </a:ln>
      </c:spPr>
    </c:title>
    <c:autoTitleDeleted val="0"/>
    <c:view3D>
      <c:rotX val="15"/>
      <c:hPercent val="63"/>
      <c:rotY val="38"/>
      <c:depthPercent val="100"/>
      <c:rAngAx val="1"/>
    </c:view3D>
    <c:floor>
      <c:thickness val="0"/>
      <c:spPr>
        <a:solidFill>
          <a:srgbClr val="C0C0C0"/>
        </a:solidFill>
        <a:ln w="3175">
          <a:solidFill>
            <a:srgbClr val="000000"/>
          </a:solidFill>
          <a:prstDash val="solid"/>
        </a:ln>
      </c:spPr>
    </c:floor>
    <c:sideWall>
      <c:thickness val="0"/>
      <c:spPr>
        <a:solidFill>
          <a:srgbClr val="C0C0C0"/>
        </a:solidFill>
        <a:ln w="12700">
          <a:solidFill>
            <a:srgbClr val="808080"/>
          </a:solidFill>
          <a:prstDash val="solid"/>
        </a:ln>
      </c:spPr>
    </c:sideWall>
    <c:backWall>
      <c:thickness val="0"/>
      <c:spPr>
        <a:solidFill>
          <a:srgbClr val="C0C0C0"/>
        </a:solidFill>
        <a:ln w="12700">
          <a:solidFill>
            <a:srgbClr val="808080"/>
          </a:solidFill>
          <a:prstDash val="solid"/>
        </a:ln>
      </c:spPr>
    </c:backWall>
    <c:plotArea>
      <c:layout>
        <c:manualLayout>
          <c:layoutTarget val="inner"/>
          <c:xMode val="edge"/>
          <c:yMode val="edge"/>
          <c:x val="0.26048300786400086"/>
          <c:y val="8.4415651328863237E-2"/>
          <c:w val="0.73443501729459759"/>
          <c:h val="0.457792570668066"/>
        </c:manualLayout>
      </c:layout>
      <c:bar3DChart>
        <c:barDir val="col"/>
        <c:grouping val="stacked"/>
        <c:varyColors val="0"/>
        <c:ser>
          <c:idx val="0"/>
          <c:order val="0"/>
          <c:tx>
            <c:strRef>
              <c:f>'Metal Replacement'!$H$117</c:f>
              <c:strCache>
                <c:ptCount val="1"/>
                <c:pt idx="0">
                  <c:v>Insert Parts</c:v>
                </c:pt>
              </c:strCache>
            </c:strRef>
          </c:tx>
          <c:spPr>
            <a:solidFill>
              <a:srgbClr val="9999FF"/>
            </a:solidFill>
            <a:ln w="12700">
              <a:solidFill>
                <a:srgbClr val="000000"/>
              </a:solidFill>
              <a:prstDash val="solid"/>
            </a:ln>
          </c:spPr>
          <c:invertIfNegative val="0"/>
          <c:cat>
            <c:strRef>
              <c:f>'Metal Replacement'!$J$111:$K$111</c:f>
              <c:strCache>
                <c:ptCount val="2"/>
                <c:pt idx="0">
                  <c:v>favourable</c:v>
                </c:pt>
                <c:pt idx="1">
                  <c:v>unfavourable</c:v>
                </c:pt>
              </c:strCache>
            </c:strRef>
          </c:cat>
          <c:val>
            <c:numRef>
              <c:f>'Metal Replacement'!$J$117:$K$117</c:f>
              <c:numCache>
                <c:formatCode>0.00</c:formatCode>
                <c:ptCount val="2"/>
                <c:pt idx="0">
                  <c:v>2.2999999999999998</c:v>
                </c:pt>
                <c:pt idx="1">
                  <c:v>2.5</c:v>
                </c:pt>
              </c:numCache>
            </c:numRef>
          </c:val>
          <c:extLst>
            <c:ext xmlns:c16="http://schemas.microsoft.com/office/drawing/2014/chart" uri="{C3380CC4-5D6E-409C-BE32-E72D297353CC}">
              <c16:uniqueId val="{00000000-E9B7-E14B-A86B-AC9BF3873A18}"/>
            </c:ext>
          </c:extLst>
        </c:ser>
        <c:ser>
          <c:idx val="1"/>
          <c:order val="1"/>
          <c:tx>
            <c:strRef>
              <c:f>'Metal Replacement'!$H$116</c:f>
              <c:strCache>
                <c:ptCount val="1"/>
                <c:pt idx="0">
                  <c:v>Re-machining Costs</c:v>
                </c:pt>
              </c:strCache>
            </c:strRef>
          </c:tx>
          <c:spPr>
            <a:solidFill>
              <a:srgbClr val="993366"/>
            </a:solidFill>
            <a:ln w="12700">
              <a:solidFill>
                <a:srgbClr val="000000"/>
              </a:solidFill>
              <a:prstDash val="solid"/>
            </a:ln>
          </c:spPr>
          <c:invertIfNegative val="0"/>
          <c:cat>
            <c:strRef>
              <c:f>'Metal Replacement'!$J$111:$K$111</c:f>
              <c:strCache>
                <c:ptCount val="2"/>
                <c:pt idx="0">
                  <c:v>favourable</c:v>
                </c:pt>
                <c:pt idx="1">
                  <c:v>unfavourable</c:v>
                </c:pt>
              </c:strCache>
            </c:strRef>
          </c:cat>
          <c:val>
            <c:numRef>
              <c:f>'Metal Replacement'!$J$116:$K$116</c:f>
              <c:numCache>
                <c:formatCode>0.00</c:formatCode>
                <c:ptCount val="2"/>
                <c:pt idx="0">
                  <c:v>0.10833333333333334</c:v>
                </c:pt>
                <c:pt idx="1">
                  <c:v>0.15555555555555556</c:v>
                </c:pt>
              </c:numCache>
            </c:numRef>
          </c:val>
          <c:extLst>
            <c:ext xmlns:c16="http://schemas.microsoft.com/office/drawing/2014/chart" uri="{C3380CC4-5D6E-409C-BE32-E72D297353CC}">
              <c16:uniqueId val="{00000001-E9B7-E14B-A86B-AC9BF3873A18}"/>
            </c:ext>
          </c:extLst>
        </c:ser>
        <c:ser>
          <c:idx val="2"/>
          <c:order val="2"/>
          <c:tx>
            <c:strRef>
              <c:f>'Metal Replacement'!$H$115</c:f>
              <c:strCache>
                <c:ptCount val="1"/>
                <c:pt idx="0">
                  <c:v>Personnel Costs</c:v>
                </c:pt>
              </c:strCache>
            </c:strRef>
          </c:tx>
          <c:spPr>
            <a:solidFill>
              <a:srgbClr val="FFFFCC"/>
            </a:solidFill>
            <a:ln w="12700">
              <a:solidFill>
                <a:srgbClr val="000000"/>
              </a:solidFill>
              <a:prstDash val="solid"/>
            </a:ln>
          </c:spPr>
          <c:invertIfNegative val="0"/>
          <c:cat>
            <c:strRef>
              <c:f>'Metal Replacement'!$J$111:$K$111</c:f>
              <c:strCache>
                <c:ptCount val="2"/>
                <c:pt idx="0">
                  <c:v>favourable</c:v>
                </c:pt>
                <c:pt idx="1">
                  <c:v>unfavourable</c:v>
                </c:pt>
              </c:strCache>
            </c:strRef>
          </c:cat>
          <c:val>
            <c:numRef>
              <c:f>'Metal Replacement'!$J$115:$K$115</c:f>
              <c:numCache>
                <c:formatCode>0.00</c:formatCode>
                <c:ptCount val="2"/>
                <c:pt idx="0">
                  <c:v>0.62086701905785735</c:v>
                </c:pt>
                <c:pt idx="1">
                  <c:v>0.77633501328454491</c:v>
                </c:pt>
              </c:numCache>
            </c:numRef>
          </c:val>
          <c:extLst>
            <c:ext xmlns:c16="http://schemas.microsoft.com/office/drawing/2014/chart" uri="{C3380CC4-5D6E-409C-BE32-E72D297353CC}">
              <c16:uniqueId val="{00000002-E9B7-E14B-A86B-AC9BF3873A18}"/>
            </c:ext>
          </c:extLst>
        </c:ser>
        <c:ser>
          <c:idx val="3"/>
          <c:order val="3"/>
          <c:tx>
            <c:strRef>
              <c:f>'Metal Replacement'!$H$114</c:f>
              <c:strCache>
                <c:ptCount val="1"/>
                <c:pt idx="0">
                  <c:v>Tool Costs</c:v>
                </c:pt>
              </c:strCache>
            </c:strRef>
          </c:tx>
          <c:spPr>
            <a:solidFill>
              <a:srgbClr val="CCFFFF"/>
            </a:solidFill>
            <a:ln w="12700">
              <a:solidFill>
                <a:srgbClr val="000000"/>
              </a:solidFill>
              <a:prstDash val="solid"/>
            </a:ln>
          </c:spPr>
          <c:invertIfNegative val="0"/>
          <c:cat>
            <c:strRef>
              <c:f>'Metal Replacement'!$J$111:$K$111</c:f>
              <c:strCache>
                <c:ptCount val="2"/>
                <c:pt idx="0">
                  <c:v>favourable</c:v>
                </c:pt>
                <c:pt idx="1">
                  <c:v>unfavourable</c:v>
                </c:pt>
              </c:strCache>
            </c:strRef>
          </c:cat>
          <c:val>
            <c:numRef>
              <c:f>'Metal Replacement'!$J$114:$K$114</c:f>
              <c:numCache>
                <c:formatCode>0.00</c:formatCode>
                <c:ptCount val="2"/>
                <c:pt idx="0">
                  <c:v>1.1000000000000001</c:v>
                </c:pt>
                <c:pt idx="1">
                  <c:v>1.2</c:v>
                </c:pt>
              </c:numCache>
            </c:numRef>
          </c:val>
          <c:extLst>
            <c:ext xmlns:c16="http://schemas.microsoft.com/office/drawing/2014/chart" uri="{C3380CC4-5D6E-409C-BE32-E72D297353CC}">
              <c16:uniqueId val="{00000003-E9B7-E14B-A86B-AC9BF3873A18}"/>
            </c:ext>
          </c:extLst>
        </c:ser>
        <c:ser>
          <c:idx val="4"/>
          <c:order val="4"/>
          <c:tx>
            <c:strRef>
              <c:f>'Metal Replacement'!$H$113</c:f>
              <c:strCache>
                <c:ptCount val="1"/>
                <c:pt idx="0">
                  <c:v>Machine Costs</c:v>
                </c:pt>
              </c:strCache>
            </c:strRef>
          </c:tx>
          <c:spPr>
            <a:solidFill>
              <a:srgbClr val="660066"/>
            </a:solidFill>
            <a:ln w="12700">
              <a:solidFill>
                <a:srgbClr val="000000"/>
              </a:solidFill>
              <a:prstDash val="solid"/>
            </a:ln>
          </c:spPr>
          <c:invertIfNegative val="0"/>
          <c:cat>
            <c:strRef>
              <c:f>'Metal Replacement'!$J$111:$K$111</c:f>
              <c:strCache>
                <c:ptCount val="2"/>
                <c:pt idx="0">
                  <c:v>favourable</c:v>
                </c:pt>
                <c:pt idx="1">
                  <c:v>unfavourable</c:v>
                </c:pt>
              </c:strCache>
            </c:strRef>
          </c:cat>
          <c:val>
            <c:numRef>
              <c:f>'Metal Replacement'!$J$113:$K$113</c:f>
              <c:numCache>
                <c:formatCode>0.00</c:formatCode>
                <c:ptCount val="2"/>
                <c:pt idx="0">
                  <c:v>1.4805290454456599</c:v>
                </c:pt>
                <c:pt idx="1">
                  <c:v>1.8909302823573559</c:v>
                </c:pt>
              </c:numCache>
            </c:numRef>
          </c:val>
          <c:extLst>
            <c:ext xmlns:c16="http://schemas.microsoft.com/office/drawing/2014/chart" uri="{C3380CC4-5D6E-409C-BE32-E72D297353CC}">
              <c16:uniqueId val="{00000004-E9B7-E14B-A86B-AC9BF3873A18}"/>
            </c:ext>
          </c:extLst>
        </c:ser>
        <c:ser>
          <c:idx val="5"/>
          <c:order val="5"/>
          <c:tx>
            <c:strRef>
              <c:f>'Metal Replacement'!$H$112</c:f>
              <c:strCache>
                <c:ptCount val="1"/>
                <c:pt idx="0">
                  <c:v>Material Costs</c:v>
                </c:pt>
              </c:strCache>
            </c:strRef>
          </c:tx>
          <c:spPr>
            <a:solidFill>
              <a:srgbClr val="FF8080"/>
            </a:solidFill>
            <a:ln w="12700">
              <a:solidFill>
                <a:srgbClr val="000000"/>
              </a:solidFill>
              <a:prstDash val="solid"/>
            </a:ln>
          </c:spPr>
          <c:invertIfNegative val="0"/>
          <c:cat>
            <c:strRef>
              <c:f>'Metal Replacement'!$J$111:$K$111</c:f>
              <c:strCache>
                <c:ptCount val="2"/>
                <c:pt idx="0">
                  <c:v>favourable</c:v>
                </c:pt>
                <c:pt idx="1">
                  <c:v>unfavourable</c:v>
                </c:pt>
              </c:strCache>
            </c:strRef>
          </c:cat>
          <c:val>
            <c:numRef>
              <c:f>'Metal Replacement'!$J$112:$K$112</c:f>
              <c:numCache>
                <c:formatCode>0.00</c:formatCode>
                <c:ptCount val="2"/>
                <c:pt idx="0">
                  <c:v>6.1754910817599988</c:v>
                </c:pt>
                <c:pt idx="1">
                  <c:v>7.7635628179199987</c:v>
                </c:pt>
              </c:numCache>
            </c:numRef>
          </c:val>
          <c:extLst>
            <c:ext xmlns:c16="http://schemas.microsoft.com/office/drawing/2014/chart" uri="{C3380CC4-5D6E-409C-BE32-E72D297353CC}">
              <c16:uniqueId val="{00000005-E9B7-E14B-A86B-AC9BF3873A18}"/>
            </c:ext>
          </c:extLst>
        </c:ser>
        <c:dLbls>
          <c:showLegendKey val="0"/>
          <c:showVal val="0"/>
          <c:showCatName val="0"/>
          <c:showSerName val="0"/>
          <c:showPercent val="0"/>
          <c:showBubbleSize val="0"/>
        </c:dLbls>
        <c:gapWidth val="150"/>
        <c:shape val="box"/>
        <c:axId val="95388800"/>
        <c:axId val="95390336"/>
        <c:axId val="0"/>
      </c:bar3DChart>
      <c:catAx>
        <c:axId val="95388800"/>
        <c:scaling>
          <c:orientation val="minMax"/>
        </c:scaling>
        <c:delete val="0"/>
        <c:axPos val="b"/>
        <c:numFmt formatCode="General" sourceLinked="1"/>
        <c:majorTickMark val="out"/>
        <c:minorTickMark val="none"/>
        <c:tickLblPos val="low"/>
        <c:spPr>
          <a:ln w="3175">
            <a:solidFill>
              <a:srgbClr val="000000"/>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95390336"/>
        <c:crosses val="autoZero"/>
        <c:auto val="1"/>
        <c:lblAlgn val="ctr"/>
        <c:lblOffset val="100"/>
        <c:tickLblSkip val="1"/>
        <c:tickMarkSkip val="1"/>
        <c:noMultiLvlLbl val="0"/>
      </c:catAx>
      <c:valAx>
        <c:axId val="95390336"/>
        <c:scaling>
          <c:orientation val="minMax"/>
        </c:scaling>
        <c:delete val="0"/>
        <c:axPos val="l"/>
        <c:majorGridlines>
          <c:spPr>
            <a:ln w="3175">
              <a:solidFill>
                <a:srgbClr val="000000"/>
              </a:solidFill>
              <a:prstDash val="solid"/>
            </a:ln>
          </c:spPr>
        </c:majorGridlines>
        <c:title>
          <c:tx>
            <c:rich>
              <a:bodyPr/>
              <a:lstStyle/>
              <a:p>
                <a:pPr>
                  <a:defRPr sz="1125" b="1" i="0" u="none" strike="noStrike" baseline="0">
                    <a:solidFill>
                      <a:srgbClr val="000000"/>
                    </a:solidFill>
                    <a:latin typeface="Arial"/>
                    <a:ea typeface="Arial"/>
                    <a:cs typeface="Arial"/>
                  </a:defRPr>
                </a:pPr>
                <a:r>
                  <a:rPr lang="en-US" dirty="0"/>
                  <a:t>Cost CNY/part</a:t>
                </a:r>
              </a:p>
            </c:rich>
          </c:tx>
          <c:layout>
            <c:manualLayout>
              <c:xMode val="edge"/>
              <c:yMode val="edge"/>
              <c:x val="0.24142325919552304"/>
              <c:y val="0.29545471588778677"/>
            </c:manualLayout>
          </c:layout>
          <c:overlay val="0"/>
          <c:spPr>
            <a:noFill/>
            <a:ln w="25400">
              <a:noFill/>
            </a:ln>
          </c:spPr>
        </c:title>
        <c:numFmt formatCode="General" sourceLinked="0"/>
        <c:majorTickMark val="out"/>
        <c:minorTickMark val="none"/>
        <c:tickLblPos val="nextTo"/>
        <c:spPr>
          <a:ln w="3175">
            <a:solidFill>
              <a:srgbClr val="000000"/>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95388800"/>
        <c:crosses val="autoZero"/>
        <c:crossBetween val="between"/>
      </c:valAx>
      <c:dTable>
        <c:showHorzBorder val="1"/>
        <c:showVertBorder val="1"/>
        <c:showOutline val="1"/>
        <c:showKeys val="1"/>
        <c:spPr>
          <a:ln w="3175">
            <a:solidFill>
              <a:srgbClr val="000000"/>
            </a:solidFill>
            <a:prstDash val="solid"/>
          </a:ln>
        </c:spPr>
        <c:txPr>
          <a:bodyPr/>
          <a:lstStyle/>
          <a:p>
            <a:pPr rtl="0">
              <a:defRPr sz="1400" b="0" i="0" u="none" strike="noStrike" baseline="0">
                <a:solidFill>
                  <a:srgbClr val="000000"/>
                </a:solidFill>
                <a:latin typeface="Arial"/>
                <a:ea typeface="Arial"/>
                <a:cs typeface="Arial"/>
              </a:defRPr>
            </a:pPr>
            <a:endParaRPr lang="en-US"/>
          </a:p>
        </c:txPr>
      </c:dTable>
      <c:spPr>
        <a:noFill/>
        <a:ln w="25400">
          <a:noFill/>
        </a:ln>
      </c:spPr>
    </c:plotArea>
    <c:plotVisOnly val="1"/>
    <c:dispBlanksAs val="gap"/>
    <c:showDLblsOverMax val="0"/>
  </c:chart>
  <c:spPr>
    <a:solidFill>
      <a:srgbClr val="FFFFFF"/>
    </a:solidFill>
    <a:ln w="9525">
      <a:noFill/>
    </a:ln>
  </c:spPr>
  <c:txPr>
    <a:bodyPr/>
    <a:lstStyle/>
    <a:p>
      <a:pPr>
        <a:defRPr sz="1200" b="0" i="0" u="none" strike="noStrike" baseline="0">
          <a:solidFill>
            <a:srgbClr val="000000"/>
          </a:solidFill>
          <a:latin typeface="Arial"/>
          <a:ea typeface="Arial"/>
          <a:cs typeface="Arial"/>
        </a:defRPr>
      </a:pPr>
      <a:endParaRPr lang="en-US"/>
    </a:p>
  </c:txPr>
  <c:externalData r:id="rId2">
    <c:autoUpdate val="0"/>
  </c:externalData>
  <c:userShapes r:id="rId3"/>
</c:chartSpace>
</file>

<file path=ppt/drawings/drawing1.xml><?xml version="1.0" encoding="utf-8"?>
<c:userShapes xmlns:c="http://schemas.openxmlformats.org/drawingml/2006/chart">
  <cdr:relSizeAnchor xmlns:cdr="http://schemas.openxmlformats.org/drawingml/2006/chartDrawing">
    <cdr:from>
      <cdr:x>0.47654</cdr:x>
      <cdr:y>0.13515</cdr:y>
    </cdr:from>
    <cdr:to>
      <cdr:x>0.62903</cdr:x>
      <cdr:y>0.19299</cdr:y>
    </cdr:to>
    <cdr:sp macro="" textlink="">
      <cdr:nvSpPr>
        <cdr:cNvPr id="2" name="TextBox 1"/>
        <cdr:cNvSpPr txBox="1"/>
      </cdr:nvSpPr>
      <cdr:spPr>
        <a:xfrm xmlns:a="http://schemas.openxmlformats.org/drawingml/2006/main">
          <a:off x="3672408" y="791030"/>
          <a:ext cx="1175194" cy="338554"/>
        </a:xfrm>
        <a:prstGeom xmlns:a="http://schemas.openxmlformats.org/drawingml/2006/main" prst="rect">
          <a:avLst/>
        </a:prstGeom>
        <a:solidFill xmlns:a="http://schemas.openxmlformats.org/drawingml/2006/main">
          <a:schemeClr val="bg1"/>
        </a:solidFill>
        <a:ln xmlns:a="http://schemas.openxmlformats.org/drawingml/2006/main" w="9525">
          <a:solidFill>
            <a:schemeClr val="tx1"/>
          </a:solidFill>
        </a:ln>
      </cdr:spPr>
      <cdr:txBody>
        <a:bodyPr xmlns:a="http://schemas.openxmlformats.org/drawingml/2006/main" wrap="none" rtlCol="0">
          <a:spAutoFit/>
        </a:bodyPr>
        <a:lstStyle xmlns:a="http://schemas.openxmlformats.org/drawingml/2006/main">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77838" indent="-20638" algn="l" rtl="0" fontAlgn="base">
            <a:spcBef>
              <a:spcPct val="0"/>
            </a:spcBef>
            <a:spcAft>
              <a:spcPct val="0"/>
            </a:spcAft>
            <a:defRPr kern="1200">
              <a:solidFill>
                <a:schemeClr val="tx1"/>
              </a:solidFill>
              <a:latin typeface="Arial" charset="0"/>
              <a:ea typeface="+mn-ea"/>
              <a:cs typeface="Arial" charset="0"/>
            </a:defRPr>
          </a:lvl2pPr>
          <a:lvl3pPr marL="955675" indent="-41275" algn="l" rtl="0" fontAlgn="base">
            <a:spcBef>
              <a:spcPct val="0"/>
            </a:spcBef>
            <a:spcAft>
              <a:spcPct val="0"/>
            </a:spcAft>
            <a:defRPr kern="1200">
              <a:solidFill>
                <a:schemeClr val="tx1"/>
              </a:solidFill>
              <a:latin typeface="Arial" charset="0"/>
              <a:ea typeface="+mn-ea"/>
              <a:cs typeface="Arial" charset="0"/>
            </a:defRPr>
          </a:lvl3pPr>
          <a:lvl4pPr marL="1433513" indent="-61913" algn="l" rtl="0" fontAlgn="base">
            <a:spcBef>
              <a:spcPct val="0"/>
            </a:spcBef>
            <a:spcAft>
              <a:spcPct val="0"/>
            </a:spcAft>
            <a:defRPr kern="1200">
              <a:solidFill>
                <a:schemeClr val="tx1"/>
              </a:solidFill>
              <a:latin typeface="Arial" charset="0"/>
              <a:ea typeface="+mn-ea"/>
              <a:cs typeface="Arial" charset="0"/>
            </a:defRPr>
          </a:lvl4pPr>
          <a:lvl5pPr marL="1912938" indent="-84138"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xmlns:a="http://schemas.openxmlformats.org/drawingml/2006/main">
          <a:r>
            <a:rPr lang="en-GB" sz="1600" b="1" dirty="0"/>
            <a:t>11.79 CNY</a:t>
          </a:r>
          <a:endParaRPr lang="en-US" sz="1600" b="1"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18468" cy="493154"/>
          </a:xfrm>
          <a:prstGeom prst="rect">
            <a:avLst/>
          </a:prstGeom>
        </p:spPr>
        <p:txBody>
          <a:bodyPr vert="horz" lIns="90763" tIns="45382" rIns="90763" bIns="45382" rtlCol="0"/>
          <a:lstStyle>
            <a:lvl1pPr algn="l" eaLnBrk="0" hangingPunct="0">
              <a:defRPr sz="1200">
                <a:latin typeface="Arial" charset="0"/>
                <a:cs typeface="+mn-cs"/>
              </a:defRPr>
            </a:lvl1pPr>
          </a:lstStyle>
          <a:p>
            <a:pPr>
              <a:defRPr/>
            </a:pPr>
            <a:endParaRPr lang="en-US"/>
          </a:p>
        </p:txBody>
      </p:sp>
      <p:sp>
        <p:nvSpPr>
          <p:cNvPr id="3" name="Datumsplatzhalter 2"/>
          <p:cNvSpPr>
            <a:spLocks noGrp="1"/>
          </p:cNvSpPr>
          <p:nvPr>
            <p:ph type="dt" sz="quarter" idx="1"/>
          </p:nvPr>
        </p:nvSpPr>
        <p:spPr>
          <a:xfrm>
            <a:off x="3815743" y="0"/>
            <a:ext cx="2918468" cy="493154"/>
          </a:xfrm>
          <a:prstGeom prst="rect">
            <a:avLst/>
          </a:prstGeom>
        </p:spPr>
        <p:txBody>
          <a:bodyPr vert="horz" lIns="90763" tIns="45382" rIns="90763" bIns="45382" rtlCol="0"/>
          <a:lstStyle>
            <a:lvl1pPr algn="r" eaLnBrk="0" hangingPunct="0">
              <a:defRPr sz="1200">
                <a:latin typeface="Arial" charset="0"/>
                <a:cs typeface="+mn-cs"/>
              </a:defRPr>
            </a:lvl1pPr>
          </a:lstStyle>
          <a:p>
            <a:pPr>
              <a:defRPr/>
            </a:pPr>
            <a:fld id="{AD886AB1-005E-40A5-B232-E4022C9D041E}" type="datetimeFigureOut">
              <a:rPr lang="en-US"/>
              <a:pPr>
                <a:defRPr/>
              </a:pPr>
              <a:t>8/14/23</a:t>
            </a:fld>
            <a:endParaRPr lang="en-US"/>
          </a:p>
        </p:txBody>
      </p:sp>
      <p:sp>
        <p:nvSpPr>
          <p:cNvPr id="4" name="Fußzeilenplatzhalter 3"/>
          <p:cNvSpPr>
            <a:spLocks noGrp="1"/>
          </p:cNvSpPr>
          <p:nvPr>
            <p:ph type="ftr" sz="quarter" idx="2"/>
          </p:nvPr>
        </p:nvSpPr>
        <p:spPr>
          <a:xfrm>
            <a:off x="0" y="9371534"/>
            <a:ext cx="2918468" cy="493154"/>
          </a:xfrm>
          <a:prstGeom prst="rect">
            <a:avLst/>
          </a:prstGeom>
        </p:spPr>
        <p:txBody>
          <a:bodyPr vert="horz" lIns="90763" tIns="45382" rIns="90763" bIns="45382" rtlCol="0" anchor="b"/>
          <a:lstStyle>
            <a:lvl1pPr algn="l" eaLnBrk="0" hangingPunct="0">
              <a:defRPr sz="1200">
                <a:latin typeface="Arial" charset="0"/>
                <a:cs typeface="+mn-cs"/>
              </a:defRPr>
            </a:lvl1pPr>
          </a:lstStyle>
          <a:p>
            <a:pPr>
              <a:defRPr/>
            </a:pPr>
            <a:endParaRPr lang="en-US"/>
          </a:p>
        </p:txBody>
      </p:sp>
      <p:sp>
        <p:nvSpPr>
          <p:cNvPr id="5" name="Foliennummernplatzhalter 4"/>
          <p:cNvSpPr>
            <a:spLocks noGrp="1"/>
          </p:cNvSpPr>
          <p:nvPr>
            <p:ph type="sldNum" sz="quarter" idx="3"/>
          </p:nvPr>
        </p:nvSpPr>
        <p:spPr>
          <a:xfrm>
            <a:off x="3815743" y="9371534"/>
            <a:ext cx="2918468" cy="493154"/>
          </a:xfrm>
          <a:prstGeom prst="rect">
            <a:avLst/>
          </a:prstGeom>
        </p:spPr>
        <p:txBody>
          <a:bodyPr vert="horz" lIns="90763" tIns="45382" rIns="90763" bIns="45382" rtlCol="0" anchor="b"/>
          <a:lstStyle>
            <a:lvl1pPr algn="r" eaLnBrk="0" hangingPunct="0">
              <a:defRPr sz="1200">
                <a:latin typeface="Arial" charset="0"/>
                <a:cs typeface="+mn-cs"/>
              </a:defRPr>
            </a:lvl1pPr>
          </a:lstStyle>
          <a:p>
            <a:pPr>
              <a:defRPr/>
            </a:pPr>
            <a:fld id="{A7D904C8-B59D-4AE7-AA7D-C470EE2F59FB}" type="slidenum">
              <a:rPr lang="en-US"/>
              <a:pPr>
                <a:defRPr/>
              </a:pPr>
              <a:t>‹#›</a:t>
            </a:fld>
            <a:endParaRPr lang="en-US"/>
          </a:p>
        </p:txBody>
      </p:sp>
    </p:spTree>
    <p:extLst>
      <p:ext uri="{BB962C8B-B14F-4D97-AF65-F5344CB8AC3E}">
        <p14:creationId xmlns:p14="http://schemas.microsoft.com/office/powerpoint/2010/main" val="64775674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1"/>
            <a:ext cx="2906049" cy="468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763" tIns="45382" rIns="90763" bIns="45382" numCol="1" anchor="t" anchorCtr="0" compatLnSpc="1">
            <a:prstTxWarp prst="textNoShape">
              <a:avLst/>
            </a:prstTxWarp>
          </a:bodyPr>
          <a:lstStyle>
            <a:lvl1pPr eaLnBrk="0" hangingPunct="0">
              <a:defRPr sz="1200">
                <a:latin typeface="Arial" charset="0"/>
                <a:cs typeface="+mn-cs"/>
              </a:defRPr>
            </a:lvl1pPr>
          </a:lstStyle>
          <a:p>
            <a:pPr>
              <a:defRPr/>
            </a:pPr>
            <a:endParaRPr lang="de-DE"/>
          </a:p>
        </p:txBody>
      </p:sp>
      <p:sp>
        <p:nvSpPr>
          <p:cNvPr id="14339" name="Rectangle 3"/>
          <p:cNvSpPr>
            <a:spLocks noGrp="1" noChangeArrowheads="1"/>
          </p:cNvSpPr>
          <p:nvPr>
            <p:ph type="dt" idx="1"/>
          </p:nvPr>
        </p:nvSpPr>
        <p:spPr bwMode="auto">
          <a:xfrm>
            <a:off x="3800218" y="1"/>
            <a:ext cx="2906049" cy="468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763" tIns="45382" rIns="90763" bIns="45382" numCol="1" anchor="t" anchorCtr="0" compatLnSpc="1">
            <a:prstTxWarp prst="textNoShape">
              <a:avLst/>
            </a:prstTxWarp>
          </a:bodyPr>
          <a:lstStyle>
            <a:lvl1pPr algn="r" eaLnBrk="0" hangingPunct="0">
              <a:defRPr sz="1200">
                <a:latin typeface="Arial" charset="0"/>
                <a:cs typeface="+mn-cs"/>
              </a:defRPr>
            </a:lvl1pPr>
          </a:lstStyle>
          <a:p>
            <a:pPr>
              <a:defRPr/>
            </a:pPr>
            <a:endParaRPr lang="de-DE"/>
          </a:p>
        </p:txBody>
      </p:sp>
      <p:sp>
        <p:nvSpPr>
          <p:cNvPr id="40964" name="Rectangle 4"/>
          <p:cNvSpPr>
            <a:spLocks noGrp="1" noRot="1" noChangeAspect="1" noChangeArrowheads="1" noTextEdit="1"/>
          </p:cNvSpPr>
          <p:nvPr>
            <p:ph type="sldImg" idx="2"/>
          </p:nvPr>
        </p:nvSpPr>
        <p:spPr bwMode="auto">
          <a:xfrm>
            <a:off x="854075" y="703263"/>
            <a:ext cx="4997450" cy="37496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341" name="Rectangle 5"/>
          <p:cNvSpPr>
            <a:spLocks noGrp="1" noChangeArrowheads="1"/>
          </p:cNvSpPr>
          <p:nvPr>
            <p:ph type="body" sz="quarter" idx="3"/>
          </p:nvPr>
        </p:nvSpPr>
        <p:spPr bwMode="auto">
          <a:xfrm>
            <a:off x="894170" y="4687395"/>
            <a:ext cx="4917930" cy="4453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763" tIns="45382" rIns="90763" bIns="45382" numCol="1" anchor="t" anchorCtr="0" compatLnSpc="1">
            <a:prstTxWarp prst="textNoShape">
              <a:avLst/>
            </a:prstTxWarp>
          </a:bodyPr>
          <a:lstStyle/>
          <a:p>
            <a:pPr lvl="0"/>
            <a:r>
              <a:rPr lang="de-DE" noProof="0"/>
              <a:t>Klicken Sie, um die Formate des Vorlagentextes zu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4342" name="Rectangle 6"/>
          <p:cNvSpPr>
            <a:spLocks noGrp="1" noChangeArrowheads="1"/>
          </p:cNvSpPr>
          <p:nvPr>
            <p:ph type="ftr" sz="quarter" idx="4"/>
          </p:nvPr>
        </p:nvSpPr>
        <p:spPr bwMode="auto">
          <a:xfrm>
            <a:off x="0" y="9374789"/>
            <a:ext cx="2906049" cy="468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763" tIns="45382" rIns="90763" bIns="45382" numCol="1" anchor="b" anchorCtr="0" compatLnSpc="1">
            <a:prstTxWarp prst="textNoShape">
              <a:avLst/>
            </a:prstTxWarp>
          </a:bodyPr>
          <a:lstStyle>
            <a:lvl1pPr eaLnBrk="0" hangingPunct="0">
              <a:defRPr sz="1200">
                <a:latin typeface="Arial" charset="0"/>
                <a:cs typeface="+mn-cs"/>
              </a:defRPr>
            </a:lvl1pPr>
          </a:lstStyle>
          <a:p>
            <a:pPr>
              <a:defRPr/>
            </a:pPr>
            <a:endParaRPr lang="de-DE"/>
          </a:p>
        </p:txBody>
      </p:sp>
      <p:sp>
        <p:nvSpPr>
          <p:cNvPr id="14343" name="Rectangle 7"/>
          <p:cNvSpPr>
            <a:spLocks noGrp="1" noChangeArrowheads="1"/>
          </p:cNvSpPr>
          <p:nvPr>
            <p:ph type="sldNum" sz="quarter" idx="5"/>
          </p:nvPr>
        </p:nvSpPr>
        <p:spPr bwMode="auto">
          <a:xfrm>
            <a:off x="3800218" y="9374789"/>
            <a:ext cx="2906049" cy="468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763" tIns="45382" rIns="90763" bIns="45382" numCol="1" anchor="b" anchorCtr="0" compatLnSpc="1">
            <a:prstTxWarp prst="textNoShape">
              <a:avLst/>
            </a:prstTxWarp>
          </a:bodyPr>
          <a:lstStyle>
            <a:lvl1pPr algn="r" eaLnBrk="0" hangingPunct="0">
              <a:defRPr sz="1200">
                <a:latin typeface="Arial" charset="0"/>
                <a:cs typeface="+mn-cs"/>
              </a:defRPr>
            </a:lvl1pPr>
          </a:lstStyle>
          <a:p>
            <a:pPr>
              <a:defRPr/>
            </a:pPr>
            <a:fld id="{C679FF09-B26D-4176-A4FE-1122438091C0}" type="slidenum">
              <a:rPr lang="de-DE"/>
              <a:pPr>
                <a:defRPr/>
              </a:pPr>
              <a:t>‹#›</a:t>
            </a:fld>
            <a:endParaRPr lang="de-DE"/>
          </a:p>
        </p:txBody>
      </p:sp>
    </p:spTree>
    <p:extLst>
      <p:ext uri="{BB962C8B-B14F-4D97-AF65-F5344CB8AC3E}">
        <p14:creationId xmlns:p14="http://schemas.microsoft.com/office/powerpoint/2010/main" val="3885585707"/>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124"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246"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369"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493"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5616" algn="l" defTabSz="914246" rtl="0" eaLnBrk="1" latinLnBrk="0" hangingPunct="1">
      <a:defRPr sz="1200" kern="1200">
        <a:solidFill>
          <a:schemeClr val="tx1"/>
        </a:solidFill>
        <a:latin typeface="+mn-lt"/>
        <a:ea typeface="+mn-ea"/>
        <a:cs typeface="+mn-cs"/>
      </a:defRPr>
    </a:lvl6pPr>
    <a:lvl7pPr marL="2742739" algn="l" defTabSz="914246" rtl="0" eaLnBrk="1" latinLnBrk="0" hangingPunct="1">
      <a:defRPr sz="1200" kern="1200">
        <a:solidFill>
          <a:schemeClr val="tx1"/>
        </a:solidFill>
        <a:latin typeface="+mn-lt"/>
        <a:ea typeface="+mn-ea"/>
        <a:cs typeface="+mn-cs"/>
      </a:defRPr>
    </a:lvl7pPr>
    <a:lvl8pPr marL="3199861" algn="l" defTabSz="914246" rtl="0" eaLnBrk="1" latinLnBrk="0" hangingPunct="1">
      <a:defRPr sz="1200" kern="1200">
        <a:solidFill>
          <a:schemeClr val="tx1"/>
        </a:solidFill>
        <a:latin typeface="+mn-lt"/>
        <a:ea typeface="+mn-ea"/>
        <a:cs typeface="+mn-cs"/>
      </a:defRPr>
    </a:lvl8pPr>
    <a:lvl9pPr marL="3656984" algn="l" defTabSz="91424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62652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854075" y="703263"/>
            <a:ext cx="4997450" cy="3749675"/>
          </a:xfrm>
          <a:ln/>
        </p:spPr>
      </p:sp>
      <p:sp>
        <p:nvSpPr>
          <p:cNvPr id="27651" name="Rectangle 3"/>
          <p:cNvSpPr>
            <a:spLocks noGrp="1" noChangeArrowheads="1"/>
          </p:cNvSpPr>
          <p:nvPr>
            <p:ph type="body" idx="1"/>
          </p:nvPr>
        </p:nvSpPr>
        <p:spPr>
          <a:xfrm>
            <a:off x="893488" y="4687801"/>
            <a:ext cx="4918901" cy="44527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zh-CN">
              <a:latin typeface="Arial" panose="020B0604020202020204" pitchFamily="34" charset="0"/>
            </a:endParaRPr>
          </a:p>
        </p:txBody>
      </p:sp>
    </p:spTree>
    <p:extLst>
      <p:ext uri="{BB962C8B-B14F-4D97-AF65-F5344CB8AC3E}">
        <p14:creationId xmlns:p14="http://schemas.microsoft.com/office/powerpoint/2010/main" val="362959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extLst>
      <p:ext uri="{BB962C8B-B14F-4D97-AF65-F5344CB8AC3E}">
        <p14:creationId xmlns:p14="http://schemas.microsoft.com/office/powerpoint/2010/main" val="1386864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extLst>
      <p:ext uri="{BB962C8B-B14F-4D97-AF65-F5344CB8AC3E}">
        <p14:creationId xmlns:p14="http://schemas.microsoft.com/office/powerpoint/2010/main" val="2381675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901700" y="739775"/>
            <a:ext cx="4932363" cy="3700463"/>
          </a:xfrm>
          <a:ln/>
        </p:spPr>
      </p:sp>
      <p:sp>
        <p:nvSpPr>
          <p:cNvPr id="48131" name="Rectangle 3"/>
          <p:cNvSpPr>
            <a:spLocks noGrp="1" noChangeArrowheads="1"/>
          </p:cNvSpPr>
          <p:nvPr>
            <p:ph type="body" idx="1"/>
          </p:nvPr>
        </p:nvSpPr>
        <p:spPr>
          <a:xfrm>
            <a:off x="898207" y="4686223"/>
            <a:ext cx="4939350" cy="444007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extLst>
      <p:ext uri="{BB962C8B-B14F-4D97-AF65-F5344CB8AC3E}">
        <p14:creationId xmlns:p14="http://schemas.microsoft.com/office/powerpoint/2010/main" val="1521015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901700" y="739775"/>
            <a:ext cx="4932363" cy="3700463"/>
          </a:xfrm>
          <a:ln/>
        </p:spPr>
      </p:sp>
      <p:sp>
        <p:nvSpPr>
          <p:cNvPr id="50179" name="Rectangle 3"/>
          <p:cNvSpPr>
            <a:spLocks noGrp="1" noChangeArrowheads="1"/>
          </p:cNvSpPr>
          <p:nvPr>
            <p:ph type="body" idx="1"/>
          </p:nvPr>
        </p:nvSpPr>
        <p:spPr>
          <a:xfrm>
            <a:off x="898207" y="4686223"/>
            <a:ext cx="4939350" cy="444007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extLst>
      <p:ext uri="{BB962C8B-B14F-4D97-AF65-F5344CB8AC3E}">
        <p14:creationId xmlns:p14="http://schemas.microsoft.com/office/powerpoint/2010/main" val="233716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rich Logo">
    <p:spTree>
      <p:nvGrpSpPr>
        <p:cNvPr id="1" name=""/>
        <p:cNvGrpSpPr/>
        <p:nvPr/>
      </p:nvGrpSpPr>
      <p:grpSpPr>
        <a:xfrm>
          <a:off x="0" y="0"/>
          <a:ext cx="0" cy="0"/>
          <a:chOff x="0" y="0"/>
          <a:chExt cx="0" cy="0"/>
        </a:xfrm>
      </p:grpSpPr>
      <p:sp>
        <p:nvSpPr>
          <p:cNvPr id="7" name="Titel 1"/>
          <p:cNvSpPr>
            <a:spLocks noGrp="1"/>
          </p:cNvSpPr>
          <p:nvPr>
            <p:ph type="title"/>
          </p:nvPr>
        </p:nvSpPr>
        <p:spPr>
          <a:xfrm>
            <a:off x="152400" y="76200"/>
            <a:ext cx="8839200" cy="685800"/>
          </a:xfrm>
        </p:spPr>
        <p:txBody>
          <a:bodyPr/>
          <a:lstStyle>
            <a:lvl1pPr>
              <a:defRPr baseline="0"/>
            </a:lvl1pPr>
          </a:lstStyle>
          <a:p>
            <a:r>
              <a:rPr lang="de-DE"/>
              <a:t>Titelmasterformat durch Klicken bearbeiten</a:t>
            </a:r>
            <a:endParaRPr lang="de-CH" dirty="0"/>
          </a:p>
        </p:txBody>
      </p:sp>
      <p:sp>
        <p:nvSpPr>
          <p:cNvPr id="5" name="Foliennummernplatzhalter 5"/>
          <p:cNvSpPr>
            <a:spLocks noGrp="1"/>
          </p:cNvSpPr>
          <p:nvPr>
            <p:ph type="sldNum" sz="quarter" idx="12"/>
          </p:nvPr>
        </p:nvSpPr>
        <p:spPr>
          <a:xfrm>
            <a:off x="3708400" y="6729413"/>
            <a:ext cx="2133600" cy="107950"/>
          </a:xfrm>
          <a:prstGeom prst="rect">
            <a:avLst/>
          </a:prstGeom>
        </p:spPr>
        <p:txBody>
          <a:bodyPr/>
          <a:lstStyle>
            <a:lvl1pPr algn="ctr">
              <a:defRPr sz="800" b="0">
                <a:solidFill>
                  <a:schemeClr val="tx1"/>
                </a:solidFill>
              </a:defRPr>
            </a:lvl1pPr>
          </a:lstStyle>
          <a:p>
            <a:pPr>
              <a:defRPr/>
            </a:pPr>
            <a:fld id="{8800F341-3A9F-40D5-BE81-E15C5B604BAF}" type="slidenum">
              <a:rPr lang="en-US"/>
              <a:pPr>
                <a:defRPr/>
              </a:pPr>
              <a:t>‹#›</a:t>
            </a:fld>
            <a:endParaRPr lang="en-US" dirty="0"/>
          </a:p>
        </p:txBody>
      </p:sp>
      <p:sp>
        <p:nvSpPr>
          <p:cNvPr id="2" name="日期占位符 1"/>
          <p:cNvSpPr>
            <a:spLocks noGrp="1"/>
          </p:cNvSpPr>
          <p:nvPr>
            <p:ph type="dt" sz="half" idx="13"/>
          </p:nvPr>
        </p:nvSpPr>
        <p:spPr>
          <a:xfrm>
            <a:off x="-15901" y="6548915"/>
            <a:ext cx="3339548" cy="313397"/>
          </a:xfrm>
          <a:prstGeom prst="rect">
            <a:avLst/>
          </a:prstGeom>
        </p:spPr>
        <p:txBody>
          <a:bodyPr/>
          <a:lstStyle/>
          <a:p>
            <a:pPr>
              <a:defRPr/>
            </a:pPr>
            <a:r>
              <a:rPr lang="en-US" altLang="zh-CN"/>
              <a:t>UBGS/ADC/1504_YANW_Basics of Polymers and Thermoplastic Materials in Automotive</a:t>
            </a:r>
            <a:endParaRPr lang="en-US" dirty="0"/>
          </a:p>
        </p:txBody>
      </p:sp>
    </p:spTree>
    <p:extLst>
      <p:ext uri="{BB962C8B-B14F-4D97-AF65-F5344CB8AC3E}">
        <p14:creationId xmlns:p14="http://schemas.microsoft.com/office/powerpoint/2010/main" val="399992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334466"/>
            <a:ext cx="7772400" cy="1470025"/>
          </a:xfrm>
        </p:spPr>
        <p:txBody>
          <a:bodyPr/>
          <a:lstStyle/>
          <a:p>
            <a:r>
              <a:rPr lang="de-DE" dirty="0"/>
              <a:t>Titelmasterformat durch Klicken bearbeiten</a:t>
            </a:r>
            <a:endParaRPr lang="de-CH" dirty="0"/>
          </a:p>
        </p:txBody>
      </p:sp>
    </p:spTree>
    <p:extLst>
      <p:ext uri="{BB962C8B-B14F-4D97-AF65-F5344CB8AC3E}">
        <p14:creationId xmlns:p14="http://schemas.microsoft.com/office/powerpoint/2010/main" val="2992748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49774086"/>
      </p:ext>
    </p:extLst>
  </p:cSld>
  <p:clrMapOvr>
    <a:masterClrMapping/>
  </p:clrMapOvr>
  <p:transition spd="med">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03082592"/>
      </p:ext>
    </p:extLst>
  </p:cSld>
  <p:clrMapOvr>
    <a:masterClrMapping/>
  </p:clrMapOvr>
  <p:transition spd="med">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610100"/>
      </p:ext>
    </p:extLst>
  </p:cSld>
  <p:clrMapOvr>
    <a:masterClrMapping/>
  </p:clrMapOvr>
  <p:transition spd="med">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606671889"/>
      </p:ext>
    </p:extLst>
  </p:cSld>
  <p:clrMapOvr>
    <a:masterClrMapping/>
  </p:clrMapOvr>
  <p:transition spd="med">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6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 y="-12700"/>
            <a:ext cx="9144000" cy="838200"/>
          </a:xfrm>
          <a:prstGeom prst="rect">
            <a:avLst/>
          </a:prstGeom>
        </p:spPr>
        <p:txBody>
          <a:bodyPr/>
          <a:lstStyle/>
          <a:p>
            <a:r>
              <a:rPr lang="de-DE"/>
              <a:t>Titelmasterformat durch Klicken bearbeiten</a:t>
            </a:r>
            <a:endParaRPr lang="de-CH" dirty="0"/>
          </a:p>
        </p:txBody>
      </p:sp>
    </p:spTree>
    <p:extLst>
      <p:ext uri="{BB962C8B-B14F-4D97-AF65-F5344CB8AC3E}">
        <p14:creationId xmlns:p14="http://schemas.microsoft.com/office/powerpoint/2010/main" val="3080643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008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Line 8"/>
          <p:cNvSpPr>
            <a:spLocks noChangeShapeType="1"/>
          </p:cNvSpPr>
          <p:nvPr/>
        </p:nvSpPr>
        <p:spPr bwMode="auto">
          <a:xfrm flipV="1">
            <a:off x="0" y="914400"/>
            <a:ext cx="9144000" cy="0"/>
          </a:xfrm>
          <a:prstGeom prst="line">
            <a:avLst/>
          </a:prstGeom>
          <a:noFill/>
          <a:ln w="158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nchor="ctr"/>
          <a:lstStyle/>
          <a:p>
            <a:endParaRPr lang="de-CH"/>
          </a:p>
        </p:txBody>
      </p:sp>
      <p:sp>
        <p:nvSpPr>
          <p:cNvPr id="1027" name="Rectangle 14"/>
          <p:cNvSpPr>
            <a:spLocks noGrp="1" noChangeArrowheads="1"/>
          </p:cNvSpPr>
          <p:nvPr>
            <p:ph type="title"/>
          </p:nvPr>
        </p:nvSpPr>
        <p:spPr bwMode="auto">
          <a:xfrm>
            <a:off x="211138" y="-12700"/>
            <a:ext cx="879316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45712" rIns="91425" bIns="45712" numCol="1" anchor="ctr" anchorCtr="0" compatLnSpc="1">
            <a:prstTxWarp prst="textNoShape">
              <a:avLst/>
            </a:prstTxWarp>
          </a:bodyPr>
          <a:lstStyle/>
          <a:p>
            <a:pPr lvl="0"/>
            <a:r>
              <a:rPr lang="de-DE"/>
              <a:t>Klicken Sie, um den Titel zu </a:t>
            </a:r>
            <a:br>
              <a:rPr lang="de-DE"/>
            </a:br>
            <a:r>
              <a:rPr lang="de-DE"/>
              <a:t>bearbeiten</a:t>
            </a:r>
          </a:p>
        </p:txBody>
      </p:sp>
      <p:sp>
        <p:nvSpPr>
          <p:cNvPr id="1028" name="Rectangle 15"/>
          <p:cNvSpPr>
            <a:spLocks noGrp="1" noChangeArrowheads="1"/>
          </p:cNvSpPr>
          <p:nvPr>
            <p:ph type="body" idx="1"/>
          </p:nvPr>
        </p:nvSpPr>
        <p:spPr bwMode="auto">
          <a:xfrm>
            <a:off x="280994" y="1143000"/>
            <a:ext cx="87249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45712" rIns="91425" bIns="45712" numCol="1" anchor="t" anchorCtr="0" compatLnSpc="1">
            <a:prstTxWarp prst="textNoShape">
              <a:avLst/>
            </a:prstTxWarp>
          </a:bodyPr>
          <a:lstStyle/>
          <a:p>
            <a:pPr lvl="0"/>
            <a:r>
              <a:rPr lang="de-DE"/>
              <a:t>Klicken Sie, um die Formate des Vorlagentextes zu bearbeiten</a:t>
            </a:r>
          </a:p>
          <a:p>
            <a:pPr lvl="1"/>
            <a:r>
              <a:rPr lang="de-DE"/>
              <a:t>Zweite Ebene</a:t>
            </a:r>
          </a:p>
          <a:p>
            <a:pPr lvl="2"/>
            <a:r>
              <a:rPr lang="de-DE"/>
              <a:t>Dritte Ebene</a:t>
            </a:r>
          </a:p>
          <a:p>
            <a:pPr lvl="3"/>
            <a:r>
              <a:rPr lang="de-DE"/>
              <a:t>Vierte Ebene</a:t>
            </a:r>
          </a:p>
          <a:p>
            <a:pPr lvl="4"/>
            <a:r>
              <a:rPr lang="de-DE"/>
              <a:t>Fünfte Ebene</a:t>
            </a:r>
          </a:p>
        </p:txBody>
      </p:sp>
      <p:pic>
        <p:nvPicPr>
          <p:cNvPr id="1032" name="Grafik 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885120" y="6146814"/>
            <a:ext cx="1150937"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userDrawn="1"/>
        </p:nvSpPr>
        <p:spPr>
          <a:xfrm>
            <a:off x="0" y="6642556"/>
            <a:ext cx="4926349" cy="215444"/>
          </a:xfrm>
          <a:prstGeom prst="rect">
            <a:avLst/>
          </a:prstGeom>
          <a:noFill/>
        </p:spPr>
        <p:txBody>
          <a:bodyPr wrap="none" rtlCol="0">
            <a:spAutoFit/>
          </a:bodyPr>
          <a:lstStyle/>
          <a:p>
            <a:r>
              <a:rPr lang="en-US" sz="800" dirty="0"/>
              <a:t>Dec 2015_CATS</a:t>
            </a:r>
            <a:r>
              <a:rPr lang="en-US" sz="800" baseline="0" dirty="0"/>
              <a:t> Calculation &amp; Design Tools			</a:t>
            </a:r>
            <a:fld id="{A4739824-24F1-4E15-8F04-8C11308F0E5D}" type="slidenum">
              <a:rPr lang="en-US" sz="800" baseline="0" smtClean="0"/>
              <a:t>‹#›</a:t>
            </a:fld>
            <a:endParaRPr lang="en-US" sz="800" dirty="0"/>
          </a:p>
        </p:txBody>
      </p:sp>
      <p:sp>
        <p:nvSpPr>
          <p:cNvPr id="7" name="TextBox 6"/>
          <p:cNvSpPr txBox="1"/>
          <p:nvPr userDrawn="1"/>
        </p:nvSpPr>
        <p:spPr>
          <a:xfrm>
            <a:off x="5680075" y="6463268"/>
            <a:ext cx="1518364" cy="369332"/>
          </a:xfrm>
          <a:prstGeom prst="rect">
            <a:avLst/>
          </a:prstGeom>
          <a:noFill/>
        </p:spPr>
        <p:txBody>
          <a:bodyPr wrap="none" rtlCol="0">
            <a:spAutoFit/>
          </a:bodyPr>
          <a:lstStyle/>
          <a:p>
            <a:r>
              <a:rPr lang="en-US" b="1" dirty="0">
                <a:solidFill>
                  <a:srgbClr val="FF0000"/>
                </a:solidFill>
              </a:rPr>
              <a:t>Confidential</a:t>
            </a:r>
          </a:p>
        </p:txBody>
      </p:sp>
    </p:spTree>
  </p:cSld>
  <p:clrMap bg1="lt1" tx1="dk1" bg2="lt2" tx2="dk2" accent1="accent1" accent2="accent2" accent3="accent3" accent4="accent4" accent5="accent5" accent6="accent6" hlink="hlink" folHlink="folHlink"/>
  <p:sldLayoutIdLst>
    <p:sldLayoutId id="2147483702" r:id="rId1"/>
    <p:sldLayoutId id="2147483714" r:id="rId2"/>
    <p:sldLayoutId id="2147483717" r:id="rId3"/>
    <p:sldLayoutId id="2147483718" r:id="rId4"/>
    <p:sldLayoutId id="2147483719" r:id="rId5"/>
    <p:sldLayoutId id="2147483720" r:id="rId6"/>
    <p:sldLayoutId id="2147483721" r:id="rId7"/>
    <p:sldLayoutId id="2147483722" r:id="rId8"/>
  </p:sldLayoutIdLst>
  <p:hf hdr="0"/>
  <p:txStyles>
    <p:titleStyle>
      <a:lvl1pPr algn="ctr" rtl="0" eaLnBrk="0" fontAlgn="base" hangingPunct="0">
        <a:spcBef>
          <a:spcPct val="0"/>
        </a:spcBef>
        <a:spcAft>
          <a:spcPct val="0"/>
        </a:spcAft>
        <a:defRPr sz="3200" b="1">
          <a:solidFill>
            <a:schemeClr val="tx2"/>
          </a:solidFill>
          <a:latin typeface="+mj-lt"/>
          <a:ea typeface="+mj-ea"/>
          <a:cs typeface="+mj-cs"/>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124" algn="ctr" rtl="0" eaLnBrk="1" fontAlgn="base" hangingPunct="1">
        <a:spcBef>
          <a:spcPct val="0"/>
        </a:spcBef>
        <a:spcAft>
          <a:spcPct val="0"/>
        </a:spcAft>
        <a:defRPr sz="3200">
          <a:solidFill>
            <a:schemeClr val="tx2"/>
          </a:solidFill>
          <a:latin typeface="Arial" charset="0"/>
        </a:defRPr>
      </a:lvl6pPr>
      <a:lvl7pPr marL="914246" algn="ctr" rtl="0" eaLnBrk="1" fontAlgn="base" hangingPunct="1">
        <a:spcBef>
          <a:spcPct val="0"/>
        </a:spcBef>
        <a:spcAft>
          <a:spcPct val="0"/>
        </a:spcAft>
        <a:defRPr sz="3200">
          <a:solidFill>
            <a:schemeClr val="tx2"/>
          </a:solidFill>
          <a:latin typeface="Arial" charset="0"/>
        </a:defRPr>
      </a:lvl7pPr>
      <a:lvl8pPr marL="1371369" algn="ctr" rtl="0" eaLnBrk="1" fontAlgn="base" hangingPunct="1">
        <a:spcBef>
          <a:spcPct val="0"/>
        </a:spcBef>
        <a:spcAft>
          <a:spcPct val="0"/>
        </a:spcAft>
        <a:defRPr sz="3200">
          <a:solidFill>
            <a:schemeClr val="tx2"/>
          </a:solidFill>
          <a:latin typeface="Arial" charset="0"/>
        </a:defRPr>
      </a:lvl8pPr>
      <a:lvl9pPr marL="1828493" algn="ctr" rtl="0" eaLnBrk="1" fontAlgn="base" hangingPunct="1">
        <a:spcBef>
          <a:spcPct val="0"/>
        </a:spcBef>
        <a:spcAft>
          <a:spcPct val="0"/>
        </a:spcAft>
        <a:defRPr sz="3200">
          <a:solidFill>
            <a:schemeClr val="tx2"/>
          </a:solidFill>
          <a:latin typeface="Arial" charset="0"/>
        </a:defRPr>
      </a:lvl9pPr>
    </p:titleStyle>
    <p:bodyStyle>
      <a:lvl1pPr marL="342843" indent="-342843" algn="l" rtl="0" eaLnBrk="0" fontAlgn="base" hangingPunct="0">
        <a:spcBef>
          <a:spcPct val="20000"/>
        </a:spcBef>
        <a:spcAft>
          <a:spcPct val="0"/>
        </a:spcAft>
        <a:buChar char="•"/>
        <a:defRPr sz="2400" b="1">
          <a:solidFill>
            <a:schemeClr val="tx1"/>
          </a:solidFill>
          <a:latin typeface="+mn-lt"/>
          <a:ea typeface="+mn-ea"/>
          <a:cs typeface="+mn-cs"/>
        </a:defRPr>
      </a:lvl1pPr>
      <a:lvl2pPr marL="742824" indent="-285702" algn="l" rtl="0" eaLnBrk="0" fontAlgn="base" hangingPunct="0">
        <a:spcBef>
          <a:spcPct val="20000"/>
        </a:spcBef>
        <a:spcAft>
          <a:spcPct val="0"/>
        </a:spcAft>
        <a:buChar char="–"/>
        <a:defRPr sz="2400" b="1">
          <a:solidFill>
            <a:schemeClr val="tx1"/>
          </a:solidFill>
          <a:latin typeface="+mn-lt"/>
        </a:defRPr>
      </a:lvl2pPr>
      <a:lvl3pPr marL="1142808" indent="-228561" algn="l" rtl="0" eaLnBrk="0" fontAlgn="base" hangingPunct="0">
        <a:spcBef>
          <a:spcPct val="20000"/>
        </a:spcBef>
        <a:spcAft>
          <a:spcPct val="0"/>
        </a:spcAft>
        <a:buChar char="•"/>
        <a:defRPr sz="2400" b="1">
          <a:solidFill>
            <a:schemeClr val="tx1"/>
          </a:solidFill>
          <a:latin typeface="+mn-lt"/>
        </a:defRPr>
      </a:lvl3pPr>
      <a:lvl4pPr marL="1599931" indent="-228561" algn="l" rtl="0" eaLnBrk="0" fontAlgn="base" hangingPunct="0">
        <a:spcBef>
          <a:spcPct val="20000"/>
        </a:spcBef>
        <a:spcAft>
          <a:spcPct val="0"/>
        </a:spcAft>
        <a:buChar char="–"/>
        <a:defRPr sz="2400" b="1">
          <a:solidFill>
            <a:schemeClr val="tx1"/>
          </a:solidFill>
          <a:latin typeface="+mn-lt"/>
        </a:defRPr>
      </a:lvl4pPr>
      <a:lvl5pPr marL="2057056" indent="-228561" algn="l" rtl="0" eaLnBrk="0" fontAlgn="base" hangingPunct="0">
        <a:spcBef>
          <a:spcPct val="20000"/>
        </a:spcBef>
        <a:spcAft>
          <a:spcPct val="0"/>
        </a:spcAft>
        <a:buChar char="»"/>
        <a:defRPr sz="2400" b="1">
          <a:solidFill>
            <a:schemeClr val="tx1"/>
          </a:solidFill>
          <a:latin typeface="+mn-lt"/>
        </a:defRPr>
      </a:lvl5pPr>
      <a:lvl6pPr marL="2514178" indent="-228561" algn="l" rtl="0" eaLnBrk="1" fontAlgn="base" hangingPunct="1">
        <a:spcBef>
          <a:spcPct val="20000"/>
        </a:spcBef>
        <a:spcAft>
          <a:spcPct val="0"/>
        </a:spcAft>
        <a:buChar char="»"/>
        <a:defRPr sz="2500">
          <a:solidFill>
            <a:schemeClr val="tx1"/>
          </a:solidFill>
          <a:latin typeface="+mn-lt"/>
        </a:defRPr>
      </a:lvl6pPr>
      <a:lvl7pPr marL="2971300" indent="-228561" algn="l" rtl="0" eaLnBrk="1" fontAlgn="base" hangingPunct="1">
        <a:spcBef>
          <a:spcPct val="20000"/>
        </a:spcBef>
        <a:spcAft>
          <a:spcPct val="0"/>
        </a:spcAft>
        <a:buChar char="»"/>
        <a:defRPr sz="2500">
          <a:solidFill>
            <a:schemeClr val="tx1"/>
          </a:solidFill>
          <a:latin typeface="+mn-lt"/>
        </a:defRPr>
      </a:lvl7pPr>
      <a:lvl8pPr marL="3428423" indent="-228561" algn="l" rtl="0" eaLnBrk="1" fontAlgn="base" hangingPunct="1">
        <a:spcBef>
          <a:spcPct val="20000"/>
        </a:spcBef>
        <a:spcAft>
          <a:spcPct val="0"/>
        </a:spcAft>
        <a:buChar char="»"/>
        <a:defRPr sz="2500">
          <a:solidFill>
            <a:schemeClr val="tx1"/>
          </a:solidFill>
          <a:latin typeface="+mn-lt"/>
        </a:defRPr>
      </a:lvl8pPr>
      <a:lvl9pPr marL="3885546" indent="-228561" algn="l" rtl="0" eaLnBrk="1" fontAlgn="base" hangingPunct="1">
        <a:spcBef>
          <a:spcPct val="20000"/>
        </a:spcBef>
        <a:spcAft>
          <a:spcPct val="0"/>
        </a:spcAft>
        <a:buChar char="»"/>
        <a:defRPr sz="2500">
          <a:solidFill>
            <a:schemeClr val="tx1"/>
          </a:solidFill>
          <a:latin typeface="+mn-lt"/>
        </a:defRPr>
      </a:lvl9pPr>
    </p:bodyStyle>
    <p:otherStyle>
      <a:defPPr>
        <a:defRPr lang="en-US"/>
      </a:defPPr>
      <a:lvl1pPr marL="0" algn="l" defTabSz="914246" rtl="0" eaLnBrk="1" latinLnBrk="0" hangingPunct="1">
        <a:defRPr sz="1800" kern="1200">
          <a:solidFill>
            <a:schemeClr val="tx1"/>
          </a:solidFill>
          <a:latin typeface="+mn-lt"/>
          <a:ea typeface="+mn-ea"/>
          <a:cs typeface="+mn-cs"/>
        </a:defRPr>
      </a:lvl1pPr>
      <a:lvl2pPr marL="457124" algn="l" defTabSz="914246" rtl="0" eaLnBrk="1" latinLnBrk="0" hangingPunct="1">
        <a:defRPr sz="1800" kern="1200">
          <a:solidFill>
            <a:schemeClr val="tx1"/>
          </a:solidFill>
          <a:latin typeface="+mn-lt"/>
          <a:ea typeface="+mn-ea"/>
          <a:cs typeface="+mn-cs"/>
        </a:defRPr>
      </a:lvl2pPr>
      <a:lvl3pPr marL="914246" algn="l" defTabSz="914246" rtl="0" eaLnBrk="1" latinLnBrk="0" hangingPunct="1">
        <a:defRPr sz="1800" kern="1200">
          <a:solidFill>
            <a:schemeClr val="tx1"/>
          </a:solidFill>
          <a:latin typeface="+mn-lt"/>
          <a:ea typeface="+mn-ea"/>
          <a:cs typeface="+mn-cs"/>
        </a:defRPr>
      </a:lvl3pPr>
      <a:lvl4pPr marL="1371369" algn="l" defTabSz="914246" rtl="0" eaLnBrk="1" latinLnBrk="0" hangingPunct="1">
        <a:defRPr sz="1800" kern="1200">
          <a:solidFill>
            <a:schemeClr val="tx1"/>
          </a:solidFill>
          <a:latin typeface="+mn-lt"/>
          <a:ea typeface="+mn-ea"/>
          <a:cs typeface="+mn-cs"/>
        </a:defRPr>
      </a:lvl4pPr>
      <a:lvl5pPr marL="1828493" algn="l" defTabSz="914246" rtl="0" eaLnBrk="1" latinLnBrk="0" hangingPunct="1">
        <a:defRPr sz="1800" kern="1200">
          <a:solidFill>
            <a:schemeClr val="tx1"/>
          </a:solidFill>
          <a:latin typeface="+mn-lt"/>
          <a:ea typeface="+mn-ea"/>
          <a:cs typeface="+mn-cs"/>
        </a:defRPr>
      </a:lvl5pPr>
      <a:lvl6pPr marL="2285616" algn="l" defTabSz="914246" rtl="0" eaLnBrk="1" latinLnBrk="0" hangingPunct="1">
        <a:defRPr sz="1800" kern="1200">
          <a:solidFill>
            <a:schemeClr val="tx1"/>
          </a:solidFill>
          <a:latin typeface="+mn-lt"/>
          <a:ea typeface="+mn-ea"/>
          <a:cs typeface="+mn-cs"/>
        </a:defRPr>
      </a:lvl6pPr>
      <a:lvl7pPr marL="2742739" algn="l" defTabSz="914246" rtl="0" eaLnBrk="1" latinLnBrk="0" hangingPunct="1">
        <a:defRPr sz="1800" kern="1200">
          <a:solidFill>
            <a:schemeClr val="tx1"/>
          </a:solidFill>
          <a:latin typeface="+mn-lt"/>
          <a:ea typeface="+mn-ea"/>
          <a:cs typeface="+mn-cs"/>
        </a:defRPr>
      </a:lvl7pPr>
      <a:lvl8pPr marL="3199861" algn="l" defTabSz="914246" rtl="0" eaLnBrk="1" latinLnBrk="0" hangingPunct="1">
        <a:defRPr sz="1800" kern="1200">
          <a:solidFill>
            <a:schemeClr val="tx1"/>
          </a:solidFill>
          <a:latin typeface="+mn-lt"/>
          <a:ea typeface="+mn-ea"/>
          <a:cs typeface="+mn-cs"/>
        </a:defRPr>
      </a:lvl8pPr>
      <a:lvl9pPr marL="3656984" algn="l" defTabSz="9142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oleObject" Target="../embeddings/oleObject3.bin"/><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jpeg"/><Relationship Id="rId1" Type="http://schemas.openxmlformats.org/officeDocument/2006/relationships/slideLayout" Target="../slideLayouts/slideLayout5.xml"/><Relationship Id="rId5" Type="http://schemas.openxmlformats.org/officeDocument/2006/relationships/image" Target="../media/image40.jpeg"/><Relationship Id="rId4" Type="http://schemas.openxmlformats.org/officeDocument/2006/relationships/image" Target="../media/image39.jpeg"/></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5.xml"/><Relationship Id="rId5" Type="http://schemas.openxmlformats.org/officeDocument/2006/relationships/image" Target="../media/image44.jpeg"/><Relationship Id="rId4" Type="http://schemas.openxmlformats.org/officeDocument/2006/relationships/image" Target="../media/image43.jpeg"/></Relationships>
</file>

<file path=ppt/slides/_rels/slide17.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gif"/><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gif"/></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54.jpe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5.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5.xml"/><Relationship Id="rId1" Type="http://schemas.openxmlformats.org/officeDocument/2006/relationships/video" Target="file:///D:/CATS%20presentation/1211-Kundenfachtagung%20Automotive/Spannungsbild.avi" TargetMode="External"/><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oleObject" Target="../embeddings/oleObject1.bin"/><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5.xml"/><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4987" y="148757"/>
            <a:ext cx="9148996" cy="64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12" rIns="91425" bIns="45712">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de-CH" sz="3600" b="1" dirty="0"/>
              <a:t>Polymer Basic Training</a:t>
            </a:r>
          </a:p>
        </p:txBody>
      </p:sp>
      <p:sp>
        <p:nvSpPr>
          <p:cNvPr id="5" name="矩形 4"/>
          <p:cNvSpPr/>
          <p:nvPr/>
        </p:nvSpPr>
        <p:spPr bwMode="auto">
          <a:xfrm>
            <a:off x="7605486" y="5816772"/>
            <a:ext cx="1538523" cy="104122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pic>
        <p:nvPicPr>
          <p:cNvPr id="16" name="Grafik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5120" y="6146814"/>
            <a:ext cx="1150937"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264711" y="6619373"/>
            <a:ext cx="590550" cy="184666"/>
          </a:xfrm>
          <a:prstGeom prst="rect">
            <a:avLst/>
          </a:prstGeom>
          <a:solidFill>
            <a:schemeClr val="bg1"/>
          </a:solidFill>
        </p:spPr>
        <p:txBody>
          <a:bodyPr wrap="square" rtlCol="0">
            <a:spAutoFit/>
          </a:bodyPr>
          <a:lstStyle/>
          <a:p>
            <a:endParaRPr lang="en-US" dirty="0"/>
          </a:p>
        </p:txBody>
      </p:sp>
      <p:pic>
        <p:nvPicPr>
          <p:cNvPr id="8" name="Picture 7" descr="2tfill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11682" b="12236"/>
          <a:stretch>
            <a:fillRect/>
          </a:stretch>
        </p:blipFill>
        <p:spPr bwMode="auto">
          <a:xfrm>
            <a:off x="53069" y="2264228"/>
            <a:ext cx="3959225" cy="319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rot="16200000">
            <a:off x="2583564" y="4840113"/>
            <a:ext cx="1986082" cy="1200329"/>
          </a:xfrm>
          <a:prstGeom prst="rect">
            <a:avLst/>
          </a:prstGeom>
          <a:solidFill>
            <a:schemeClr val="bg1"/>
          </a:solidFill>
        </p:spPr>
        <p:txBody>
          <a:bodyPr wrap="square" rtlCol="0">
            <a:spAutoFit/>
          </a:bodyPr>
          <a:lstStyle/>
          <a:p>
            <a:endParaRPr lang="en-US" altLang="zh-CN" dirty="0"/>
          </a:p>
          <a:p>
            <a:endParaRPr lang="en-US" altLang="zh-CN" dirty="0"/>
          </a:p>
          <a:p>
            <a:endParaRPr lang="en-US" altLang="zh-CN" dirty="0"/>
          </a:p>
          <a:p>
            <a:endParaRPr lang="zh-CN" altLang="en-US" dirty="0"/>
          </a:p>
        </p:txBody>
      </p:sp>
      <p:sp>
        <p:nvSpPr>
          <p:cNvPr id="4" name="TextBox 3"/>
          <p:cNvSpPr txBox="1"/>
          <p:nvPr/>
        </p:nvSpPr>
        <p:spPr>
          <a:xfrm>
            <a:off x="5444" y="6484951"/>
            <a:ext cx="3581400" cy="369332"/>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5467350" y="6434707"/>
            <a:ext cx="1762125" cy="369332"/>
          </a:xfrm>
          <a:prstGeom prst="rect">
            <a:avLst/>
          </a:prstGeom>
          <a:solidFill>
            <a:schemeClr val="bg1"/>
          </a:solidFill>
        </p:spPr>
        <p:txBody>
          <a:bodyPr wrap="square" rtlCol="0">
            <a:spAutoFit/>
          </a:bodyPr>
          <a:lstStyle/>
          <a:p>
            <a:endParaRPr lang="en-US" dirty="0"/>
          </a:p>
        </p:txBody>
      </p:sp>
      <p:sp>
        <p:nvSpPr>
          <p:cNvPr id="15" name="Rechteck 5"/>
          <p:cNvSpPr>
            <a:spLocks noChangeArrowheads="1"/>
          </p:cNvSpPr>
          <p:nvPr/>
        </p:nvSpPr>
        <p:spPr bwMode="auto">
          <a:xfrm>
            <a:off x="4518659" y="941070"/>
            <a:ext cx="4587875" cy="47815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endParaRPr lang="de-CH" altLang="en-US" sz="2400" b="1" dirty="0">
              <a:solidFill>
                <a:srgbClr val="000000"/>
              </a:solidFill>
              <a:cs typeface="Arial" charset="0"/>
            </a:endParaRPr>
          </a:p>
          <a:p>
            <a:endParaRPr lang="de-CH" altLang="en-US" sz="3600" b="1" dirty="0">
              <a:solidFill>
                <a:srgbClr val="000000"/>
              </a:solidFill>
              <a:cs typeface="Arial" charset="0"/>
            </a:endParaRPr>
          </a:p>
          <a:p>
            <a:endParaRPr lang="de-CH" altLang="en-US" sz="3600" b="1" dirty="0">
              <a:solidFill>
                <a:srgbClr val="000000"/>
              </a:solidFill>
              <a:cs typeface="Arial" charset="0"/>
            </a:endParaRPr>
          </a:p>
          <a:p>
            <a:r>
              <a:rPr lang="en-US" altLang="en-US" sz="2800" b="1" dirty="0">
                <a:solidFill>
                  <a:srgbClr val="0000FF"/>
                </a:solidFill>
                <a:cs typeface="Arial" charset="0"/>
              </a:rPr>
              <a:t>Seminar</a:t>
            </a:r>
            <a:r>
              <a:rPr lang="de-CH" altLang="en-US" sz="2800" b="1" dirty="0">
                <a:solidFill>
                  <a:srgbClr val="0000FF"/>
                </a:solidFill>
                <a:cs typeface="Arial" charset="0"/>
              </a:rPr>
              <a:t> 2</a:t>
            </a:r>
            <a:endParaRPr lang="de-CH" altLang="en-US" sz="4000" b="1" dirty="0">
              <a:solidFill>
                <a:srgbClr val="0000FF"/>
              </a:solidFill>
              <a:cs typeface="Arial" charset="0"/>
            </a:endParaRPr>
          </a:p>
          <a:p>
            <a:r>
              <a:rPr lang="de-CH" altLang="en-US" sz="4000" b="1" dirty="0">
                <a:solidFill>
                  <a:srgbClr val="0000FF"/>
                </a:solidFill>
                <a:cs typeface="Arial" charset="0"/>
              </a:rPr>
              <a:t>CATS Calculation &amp; Design Tools</a:t>
            </a:r>
          </a:p>
          <a:p>
            <a:endParaRPr lang="de-CH" altLang="en-US" sz="4000" b="1" dirty="0">
              <a:solidFill>
                <a:srgbClr val="0000FF"/>
              </a:solidFill>
            </a:endParaRPr>
          </a:p>
          <a:p>
            <a:endParaRPr lang="de-CH" altLang="en-US" sz="2400" b="1" dirty="0">
              <a:solidFill>
                <a:srgbClr val="0000FF"/>
              </a:solidFill>
            </a:endParaRPr>
          </a:p>
          <a:p>
            <a:r>
              <a:rPr lang="de-CH" altLang="en-US" b="1" dirty="0">
                <a:solidFill>
                  <a:srgbClr val="000000"/>
                </a:solidFill>
                <a:cs typeface="Arial" charset="0"/>
              </a:rPr>
              <a:t>Presenter</a:t>
            </a:r>
          </a:p>
          <a:p>
            <a:r>
              <a:rPr lang="de-CH" altLang="en-US" i="1" dirty="0">
                <a:solidFill>
                  <a:srgbClr val="000000"/>
                </a:solidFill>
                <a:cs typeface="Arial" charset="0"/>
              </a:rPr>
              <a:t>Application </a:t>
            </a:r>
            <a:r>
              <a:rPr lang="de-CH" altLang="en-US" i="1">
                <a:solidFill>
                  <a:srgbClr val="000000"/>
                </a:solidFill>
                <a:cs typeface="Arial" charset="0"/>
              </a:rPr>
              <a:t>Development Automotive</a:t>
            </a:r>
            <a:endParaRPr lang="de-CH" altLang="en-US" sz="1800" dirty="0">
              <a:solidFill>
                <a:srgbClr val="000000"/>
              </a:solidFill>
              <a:cs typeface="Arial" charset="0"/>
            </a:endParaRPr>
          </a:p>
          <a:p>
            <a:endParaRPr lang="de-CH" altLang="en-US" sz="1800" dirty="0">
              <a:solidFill>
                <a:srgbClr val="000000"/>
              </a:solidFill>
              <a:cs typeface="Arial" charset="0"/>
            </a:endParaRPr>
          </a:p>
          <a:p>
            <a:endParaRPr lang="de-CH" altLang="en-US" sz="700" dirty="0">
              <a:solidFill>
                <a:srgbClr val="000000"/>
              </a:solidFill>
              <a:cs typeface="Arial" charset="0"/>
            </a:endParaRPr>
          </a:p>
          <a:p>
            <a:r>
              <a:rPr lang="de-CH" altLang="en-US" sz="1600" dirty="0">
                <a:solidFill>
                  <a:srgbClr val="000000"/>
                </a:solidFill>
              </a:rPr>
              <a:t>Date</a:t>
            </a:r>
            <a:endParaRPr lang="de-CH" altLang="en-US" sz="1600" dirty="0">
              <a:solidFill>
                <a:srgbClr val="000000"/>
              </a:solidFill>
              <a:cs typeface="Arial" charset="0"/>
            </a:endParaRPr>
          </a:p>
        </p:txBody>
      </p:sp>
    </p:spTree>
    <p:extLst>
      <p:ext uri="{BB962C8B-B14F-4D97-AF65-F5344CB8AC3E}">
        <p14:creationId xmlns:p14="http://schemas.microsoft.com/office/powerpoint/2010/main" val="77993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152400" y="6038850"/>
            <a:ext cx="419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eaLnBrk="1" hangingPunct="1"/>
            <a:r>
              <a:rPr lang="en-GB" altLang="zh-CN" sz="2400" b="0">
                <a:ea typeface="宋体" panose="02010600030101010101" pitchFamily="2" charset="-122"/>
              </a:rPr>
              <a:t>Equivalent stress</a:t>
            </a:r>
          </a:p>
        </p:txBody>
      </p:sp>
      <p:pic>
        <p:nvPicPr>
          <p:cNvPr id="47107" name="Picture 3" descr="Kegelradgetriebe_16_30_vorne_3"/>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011238"/>
            <a:ext cx="6880225" cy="51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Text Box 4"/>
          <p:cNvSpPr txBox="1">
            <a:spLocks noChangeArrowheads="1"/>
          </p:cNvSpPr>
          <p:nvPr/>
        </p:nvSpPr>
        <p:spPr bwMode="auto">
          <a:xfrm>
            <a:off x="152400" y="5724525"/>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eaLnBrk="1" hangingPunct="1"/>
            <a:r>
              <a:rPr lang="de-CH" altLang="zh-CN">
                <a:ea typeface="宋体" panose="02010600030101010101" pitchFamily="2" charset="-122"/>
              </a:rPr>
              <a:t>Grivory GVX-65H</a:t>
            </a:r>
          </a:p>
        </p:txBody>
      </p:sp>
      <p:sp>
        <p:nvSpPr>
          <p:cNvPr id="47109" name="Rectangle 5"/>
          <p:cNvSpPr>
            <a:spLocks noChangeArrowheads="1"/>
          </p:cNvSpPr>
          <p:nvPr/>
        </p:nvSpPr>
        <p:spPr bwMode="auto">
          <a:xfrm>
            <a:off x="0" y="-96838"/>
            <a:ext cx="9144000" cy="904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881" tIns="43941" rIns="87881" bIns="43941">
            <a:spAutoFit/>
          </a:bodyPr>
          <a:lstStyle>
            <a:lvl1pPr algn="ctr" defTabSz="873125">
              <a:spcBef>
                <a:spcPct val="50000"/>
              </a:spcBef>
              <a:defRPr sz="2000" b="1">
                <a:solidFill>
                  <a:schemeClr val="tx1"/>
                </a:solidFill>
                <a:latin typeface="Arial" panose="020B0604020202020204" pitchFamily="34" charset="0"/>
              </a:defRPr>
            </a:lvl1pPr>
            <a:lvl2pPr marL="742950" indent="-285750" algn="ctr" defTabSz="873125">
              <a:spcBef>
                <a:spcPct val="50000"/>
              </a:spcBef>
              <a:defRPr sz="2000" b="1">
                <a:solidFill>
                  <a:schemeClr val="tx1"/>
                </a:solidFill>
                <a:latin typeface="Arial" panose="020B0604020202020204" pitchFamily="34" charset="0"/>
              </a:defRPr>
            </a:lvl2pPr>
            <a:lvl3pPr marL="1143000" indent="-228600" algn="ctr" defTabSz="873125">
              <a:spcBef>
                <a:spcPct val="50000"/>
              </a:spcBef>
              <a:defRPr sz="2000" b="1">
                <a:solidFill>
                  <a:schemeClr val="tx1"/>
                </a:solidFill>
                <a:latin typeface="Arial" panose="020B0604020202020204" pitchFamily="34" charset="0"/>
              </a:defRPr>
            </a:lvl3pPr>
            <a:lvl4pPr marL="1600200" indent="-228600" algn="ctr" defTabSz="873125">
              <a:spcBef>
                <a:spcPct val="50000"/>
              </a:spcBef>
              <a:defRPr sz="2000" b="1">
                <a:solidFill>
                  <a:schemeClr val="tx1"/>
                </a:solidFill>
                <a:latin typeface="Arial" panose="020B0604020202020204" pitchFamily="34" charset="0"/>
              </a:defRPr>
            </a:lvl4pPr>
            <a:lvl5pPr marL="2057400" indent="-228600" algn="ctr" defTabSz="873125">
              <a:spcBef>
                <a:spcPct val="50000"/>
              </a:spcBef>
              <a:defRPr sz="2000" b="1">
                <a:solidFill>
                  <a:schemeClr val="tx1"/>
                </a:solidFill>
                <a:latin typeface="Arial" panose="020B0604020202020204" pitchFamily="34" charset="0"/>
              </a:defRPr>
            </a:lvl5pPr>
            <a:lvl6pPr marL="2514600" indent="-228600" algn="ctr" defTabSz="873125"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defTabSz="873125"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defTabSz="873125"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defTabSz="873125" eaLnBrk="0" fontAlgn="base" hangingPunct="0">
              <a:spcBef>
                <a:spcPct val="50000"/>
              </a:spcBef>
              <a:spcAft>
                <a:spcPct val="0"/>
              </a:spcAft>
              <a:defRPr sz="2000" b="1">
                <a:solidFill>
                  <a:schemeClr val="tx1"/>
                </a:solidFill>
                <a:latin typeface="Arial" panose="020B0604020202020204" pitchFamily="34" charset="0"/>
              </a:defRPr>
            </a:lvl9pPr>
          </a:lstStyle>
          <a:p>
            <a:pPr>
              <a:spcBef>
                <a:spcPct val="0"/>
              </a:spcBef>
            </a:pPr>
            <a:endParaRPr lang="en-US" altLang="zh-TW" dirty="0">
              <a:solidFill>
                <a:srgbClr val="0000FF"/>
              </a:solidFill>
              <a:ea typeface="PMingLiU" panose="02020500000000000000" pitchFamily="18" charset="-120"/>
            </a:endParaRPr>
          </a:p>
          <a:p>
            <a:pPr>
              <a:spcBef>
                <a:spcPct val="0"/>
              </a:spcBef>
            </a:pPr>
            <a:r>
              <a:rPr lang="en-US" altLang="zh-CN" sz="3200" dirty="0">
                <a:ea typeface="宋体" panose="02010600030101010101" pitchFamily="2" charset="-122"/>
              </a:rPr>
              <a:t>FEM Analysis: Gear Mesh Stress Calculation</a:t>
            </a:r>
            <a:r>
              <a:rPr lang="en-US" altLang="zh-CN" sz="3300" dirty="0">
                <a:solidFill>
                  <a:schemeClr val="accent2"/>
                </a:solidFill>
                <a:ea typeface="宋体" panose="02010600030101010101" pitchFamily="2" charset="-122"/>
              </a:rPr>
              <a:t> </a:t>
            </a:r>
          </a:p>
        </p:txBody>
      </p:sp>
    </p:spTree>
    <p:extLst>
      <p:ext uri="{BB962C8B-B14F-4D97-AF65-F5344CB8AC3E}">
        <p14:creationId xmlns:p14="http://schemas.microsoft.com/office/powerpoint/2010/main" val="86625993"/>
      </p:ext>
    </p:extLst>
  </p:cSld>
  <p:clrMapOvr>
    <a:masterClrMapping/>
  </p:clrMapOvr>
  <p:transition spd="med">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4" name="Object 2"/>
          <p:cNvGraphicFramePr>
            <a:graphicFrameLocks noChangeAspect="1"/>
          </p:cNvGraphicFramePr>
          <p:nvPr/>
        </p:nvGraphicFramePr>
        <p:xfrm>
          <a:off x="4572000" y="1360488"/>
          <a:ext cx="4495800" cy="3251200"/>
        </p:xfrm>
        <a:graphic>
          <a:graphicData uri="http://schemas.openxmlformats.org/presentationml/2006/ole">
            <mc:AlternateContent xmlns:mc="http://schemas.openxmlformats.org/markup-compatibility/2006">
              <mc:Choice xmlns:v="urn:schemas-microsoft-com:vml" Requires="v">
                <p:oleObj name="Bitmap Image" r:id="rId3" imgW="6876190" imgH="4971429" progId="Paint.Picture">
                  <p:embed/>
                </p:oleObj>
              </mc:Choice>
              <mc:Fallback>
                <p:oleObj name="Bitmap Image" r:id="rId3" imgW="6876190" imgH="4971429" progId="Paint.Picture">
                  <p:embed/>
                  <p:pic>
                    <p:nvPicPr>
                      <p:cNvPr id="4915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60488"/>
                        <a:ext cx="4495800" cy="32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5" name="Object 3"/>
          <p:cNvGraphicFramePr>
            <a:graphicFrameLocks noChangeAspect="1"/>
          </p:cNvGraphicFramePr>
          <p:nvPr/>
        </p:nvGraphicFramePr>
        <p:xfrm>
          <a:off x="76200" y="1352550"/>
          <a:ext cx="4419600" cy="3255963"/>
        </p:xfrm>
        <a:graphic>
          <a:graphicData uri="http://schemas.openxmlformats.org/presentationml/2006/ole">
            <mc:AlternateContent xmlns:mc="http://schemas.openxmlformats.org/markup-compatibility/2006">
              <mc:Choice xmlns:v="urn:schemas-microsoft-com:vml" Requires="v">
                <p:oleObj name="Bitmap Image" r:id="rId5" imgW="6876190" imgH="5068007" progId="Paint.Picture">
                  <p:embed/>
                </p:oleObj>
              </mc:Choice>
              <mc:Fallback>
                <p:oleObj name="Bitmap Image" r:id="rId5" imgW="6876190" imgH="5068007" progId="Paint.Picture">
                  <p:embed/>
                  <p:pic>
                    <p:nvPicPr>
                      <p:cNvPr id="4915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1352550"/>
                        <a:ext cx="4419600" cy="325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56" name="Text Box 4"/>
          <p:cNvSpPr txBox="1">
            <a:spLocks noChangeArrowheads="1"/>
          </p:cNvSpPr>
          <p:nvPr/>
        </p:nvSpPr>
        <p:spPr bwMode="auto">
          <a:xfrm>
            <a:off x="76200" y="4733925"/>
            <a:ext cx="41910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a:r>
              <a:rPr lang="en-GB" altLang="zh-CN">
                <a:ea typeface="宋体" panose="02010600030101010101" pitchFamily="2" charset="-122"/>
              </a:rPr>
              <a:t>1. principal stress</a:t>
            </a:r>
          </a:p>
        </p:txBody>
      </p:sp>
      <p:sp>
        <p:nvSpPr>
          <p:cNvPr id="49157" name="Text Box 5"/>
          <p:cNvSpPr txBox="1">
            <a:spLocks noChangeArrowheads="1"/>
          </p:cNvSpPr>
          <p:nvPr/>
        </p:nvSpPr>
        <p:spPr bwMode="auto">
          <a:xfrm>
            <a:off x="4648200" y="4800600"/>
            <a:ext cx="42672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a:r>
              <a:rPr lang="en-GB" altLang="zh-CN">
                <a:ea typeface="宋体" panose="02010600030101010101" pitchFamily="2" charset="-122"/>
              </a:rPr>
              <a:t>2. principal fibre orientation</a:t>
            </a:r>
          </a:p>
        </p:txBody>
      </p:sp>
      <p:sp>
        <p:nvSpPr>
          <p:cNvPr id="49158" name="Text Box 6"/>
          <p:cNvSpPr txBox="1">
            <a:spLocks noChangeArrowheads="1"/>
          </p:cNvSpPr>
          <p:nvPr/>
        </p:nvSpPr>
        <p:spPr bwMode="auto">
          <a:xfrm>
            <a:off x="1447800" y="5229225"/>
            <a:ext cx="1524000" cy="400050"/>
          </a:xfrm>
          <a:prstGeom prst="rect">
            <a:avLst/>
          </a:prstGeom>
          <a:solidFill>
            <a:schemeClr val="bg1"/>
          </a:solidFill>
          <a:ln w="3175">
            <a:solidFill>
              <a:schemeClr val="tx1"/>
            </a:solidFill>
            <a:miter lim="800000"/>
            <a:headEnd/>
            <a:tailEnd/>
          </a:ln>
          <a:effectLst>
            <a:outerShdw dist="107763" dir="2700000" algn="ctr" rotWithShape="0">
              <a:schemeClr val="bg2"/>
            </a:outerShdw>
          </a:effec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eaLnBrk="1" hangingPunct="1"/>
            <a:r>
              <a:rPr lang="en-GB" altLang="zh-CN">
                <a:ea typeface="宋体" panose="02010600030101010101" pitchFamily="2" charset="-122"/>
              </a:rPr>
              <a:t>FEA</a:t>
            </a:r>
          </a:p>
        </p:txBody>
      </p:sp>
      <p:sp>
        <p:nvSpPr>
          <p:cNvPr id="49159" name="Text Box 7"/>
          <p:cNvSpPr txBox="1">
            <a:spLocks noChangeArrowheads="1"/>
          </p:cNvSpPr>
          <p:nvPr/>
        </p:nvSpPr>
        <p:spPr bwMode="auto">
          <a:xfrm>
            <a:off x="5699125" y="5273675"/>
            <a:ext cx="1752600" cy="400050"/>
          </a:xfrm>
          <a:prstGeom prst="rect">
            <a:avLst/>
          </a:prstGeom>
          <a:solidFill>
            <a:schemeClr val="bg1"/>
          </a:solidFill>
          <a:ln w="3175">
            <a:solidFill>
              <a:schemeClr val="tx1"/>
            </a:solidFill>
            <a:miter lim="800000"/>
            <a:headEnd/>
            <a:tailEnd/>
          </a:ln>
          <a:effectLst>
            <a:outerShdw dist="107763" dir="2700000" algn="ctr" rotWithShape="0">
              <a:schemeClr val="bg2"/>
            </a:outerShdw>
          </a:effec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eaLnBrk="1" hangingPunct="1"/>
            <a:r>
              <a:rPr lang="en-GB" altLang="zh-CN">
                <a:ea typeface="宋体" panose="02010600030101010101" pitchFamily="2" charset="-122"/>
              </a:rPr>
              <a:t>rheology</a:t>
            </a:r>
          </a:p>
        </p:txBody>
      </p:sp>
      <p:sp>
        <p:nvSpPr>
          <p:cNvPr id="49160" name="Text Box 8"/>
          <p:cNvSpPr txBox="1">
            <a:spLocks noChangeArrowheads="1"/>
          </p:cNvSpPr>
          <p:nvPr/>
        </p:nvSpPr>
        <p:spPr bwMode="auto">
          <a:xfrm>
            <a:off x="76200" y="5768975"/>
            <a:ext cx="6070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a:r>
              <a:rPr lang="en-US" altLang="zh-CN">
                <a:ea typeface="宋体" panose="02010600030101010101" pitchFamily="2" charset="-122"/>
              </a:rPr>
              <a:t>Principal stress can be viewed in Moldflow through second development using VB</a:t>
            </a:r>
          </a:p>
        </p:txBody>
      </p:sp>
      <p:sp>
        <p:nvSpPr>
          <p:cNvPr id="49161" name="Rectangle 9"/>
          <p:cNvSpPr>
            <a:spLocks noChangeArrowheads="1"/>
          </p:cNvSpPr>
          <p:nvPr/>
        </p:nvSpPr>
        <p:spPr bwMode="auto">
          <a:xfrm>
            <a:off x="0" y="-96838"/>
            <a:ext cx="9144000" cy="904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881" tIns="43941" rIns="87881" bIns="43941">
            <a:spAutoFit/>
          </a:bodyPr>
          <a:lstStyle>
            <a:lvl1pPr algn="ctr" defTabSz="873125">
              <a:spcBef>
                <a:spcPct val="50000"/>
              </a:spcBef>
              <a:defRPr sz="2000" b="1">
                <a:solidFill>
                  <a:schemeClr val="tx1"/>
                </a:solidFill>
                <a:latin typeface="Arial" panose="020B0604020202020204" pitchFamily="34" charset="0"/>
              </a:defRPr>
            </a:lvl1pPr>
            <a:lvl2pPr marL="742950" indent="-285750" algn="ctr" defTabSz="873125">
              <a:spcBef>
                <a:spcPct val="50000"/>
              </a:spcBef>
              <a:defRPr sz="2000" b="1">
                <a:solidFill>
                  <a:schemeClr val="tx1"/>
                </a:solidFill>
                <a:latin typeface="Arial" panose="020B0604020202020204" pitchFamily="34" charset="0"/>
              </a:defRPr>
            </a:lvl2pPr>
            <a:lvl3pPr marL="1143000" indent="-228600" algn="ctr" defTabSz="873125">
              <a:spcBef>
                <a:spcPct val="50000"/>
              </a:spcBef>
              <a:defRPr sz="2000" b="1">
                <a:solidFill>
                  <a:schemeClr val="tx1"/>
                </a:solidFill>
                <a:latin typeface="Arial" panose="020B0604020202020204" pitchFamily="34" charset="0"/>
              </a:defRPr>
            </a:lvl3pPr>
            <a:lvl4pPr marL="1600200" indent="-228600" algn="ctr" defTabSz="873125">
              <a:spcBef>
                <a:spcPct val="50000"/>
              </a:spcBef>
              <a:defRPr sz="2000" b="1">
                <a:solidFill>
                  <a:schemeClr val="tx1"/>
                </a:solidFill>
                <a:latin typeface="Arial" panose="020B0604020202020204" pitchFamily="34" charset="0"/>
              </a:defRPr>
            </a:lvl4pPr>
            <a:lvl5pPr marL="2057400" indent="-228600" algn="ctr" defTabSz="873125">
              <a:spcBef>
                <a:spcPct val="50000"/>
              </a:spcBef>
              <a:defRPr sz="2000" b="1">
                <a:solidFill>
                  <a:schemeClr val="tx1"/>
                </a:solidFill>
                <a:latin typeface="Arial" panose="020B0604020202020204" pitchFamily="34" charset="0"/>
              </a:defRPr>
            </a:lvl5pPr>
            <a:lvl6pPr marL="2514600" indent="-228600" algn="ctr" defTabSz="873125"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defTabSz="873125"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defTabSz="873125"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defTabSz="873125" eaLnBrk="0" fontAlgn="base" hangingPunct="0">
              <a:spcBef>
                <a:spcPct val="50000"/>
              </a:spcBef>
              <a:spcAft>
                <a:spcPct val="0"/>
              </a:spcAft>
              <a:defRPr sz="2000" b="1">
                <a:solidFill>
                  <a:schemeClr val="tx1"/>
                </a:solidFill>
                <a:latin typeface="Arial" panose="020B0604020202020204" pitchFamily="34" charset="0"/>
              </a:defRPr>
            </a:lvl9pPr>
          </a:lstStyle>
          <a:p>
            <a:pPr>
              <a:spcBef>
                <a:spcPct val="0"/>
              </a:spcBef>
            </a:pPr>
            <a:endParaRPr lang="en-US" altLang="zh-TW" dirty="0">
              <a:solidFill>
                <a:srgbClr val="0000FF"/>
              </a:solidFill>
              <a:ea typeface="PMingLiU" panose="02020500000000000000" pitchFamily="18" charset="-120"/>
            </a:endParaRPr>
          </a:p>
          <a:p>
            <a:pPr>
              <a:spcBef>
                <a:spcPct val="0"/>
              </a:spcBef>
            </a:pPr>
            <a:r>
              <a:rPr lang="en-US" altLang="zh-CN" sz="3200" dirty="0">
                <a:ea typeface="宋体" panose="02010600030101010101" pitchFamily="2" charset="-122"/>
              </a:rPr>
              <a:t>FEM Analysis: Gear Mesh Stress Calculation</a:t>
            </a:r>
            <a:r>
              <a:rPr lang="en-US" altLang="zh-CN" sz="3300" dirty="0">
                <a:solidFill>
                  <a:schemeClr val="accent2"/>
                </a:solidFill>
                <a:ea typeface="宋体" panose="02010600030101010101" pitchFamily="2" charset="-122"/>
              </a:rPr>
              <a:t> </a:t>
            </a:r>
          </a:p>
        </p:txBody>
      </p:sp>
    </p:spTree>
    <p:extLst>
      <p:ext uri="{BB962C8B-B14F-4D97-AF65-F5344CB8AC3E}">
        <p14:creationId xmlns:p14="http://schemas.microsoft.com/office/powerpoint/2010/main" val="1815177833"/>
      </p:ext>
    </p:extLst>
  </p:cSld>
  <p:clrMapOvr>
    <a:masterClrMapping/>
  </p:clrMapOvr>
  <p:transition spd="med">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2"/>
          <p:cNvSpPr txBox="1">
            <a:spLocks noChangeArrowheads="1"/>
          </p:cNvSpPr>
          <p:nvPr/>
        </p:nvSpPr>
        <p:spPr bwMode="auto">
          <a:xfrm>
            <a:off x="0" y="316702"/>
            <a:ext cx="9144000" cy="295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charset="0"/>
                <a:ea typeface="PMingLiU" pitchFamily="18" charset="-120"/>
              </a:defRPr>
            </a:lvl1pPr>
            <a:lvl2pPr marL="742950" indent="-285750" eaLnBrk="0" hangingPunct="0">
              <a:spcBef>
                <a:spcPct val="20000"/>
              </a:spcBef>
              <a:buChar char="–"/>
              <a:defRPr kumimoji="1" sz="2800">
                <a:solidFill>
                  <a:schemeClr val="tx1"/>
                </a:solidFill>
                <a:latin typeface="Arial" charset="0"/>
                <a:ea typeface="PMingLiU" pitchFamily="18" charset="-120"/>
              </a:defRPr>
            </a:lvl2pPr>
            <a:lvl3pPr marL="1143000" indent="-228600" eaLnBrk="0" hangingPunct="0">
              <a:spcBef>
                <a:spcPct val="20000"/>
              </a:spcBef>
              <a:buChar char="•"/>
              <a:defRPr kumimoji="1" sz="2400">
                <a:solidFill>
                  <a:schemeClr val="tx1"/>
                </a:solidFill>
                <a:latin typeface="Arial" charset="0"/>
                <a:ea typeface="PMingLiU" pitchFamily="18" charset="-120"/>
              </a:defRPr>
            </a:lvl3pPr>
            <a:lvl4pPr marL="1600200" indent="-228600" eaLnBrk="0" hangingPunct="0">
              <a:spcBef>
                <a:spcPct val="20000"/>
              </a:spcBef>
              <a:buChar char="–"/>
              <a:defRPr kumimoji="1" sz="2000">
                <a:solidFill>
                  <a:schemeClr val="tx1"/>
                </a:solidFill>
                <a:latin typeface="Arial" charset="0"/>
                <a:ea typeface="PMingLiU" pitchFamily="18" charset="-120"/>
              </a:defRPr>
            </a:lvl4pPr>
            <a:lvl5pPr marL="2057400" indent="-228600" eaLnBrk="0" hangingPunct="0">
              <a:spcBef>
                <a:spcPct val="20000"/>
              </a:spcBef>
              <a:buChar char="»"/>
              <a:defRPr kumimoji="1" sz="2000">
                <a:solidFill>
                  <a:schemeClr val="tx1"/>
                </a:solidFill>
                <a:latin typeface="Arial" charset="0"/>
                <a:ea typeface="PMingLiU" pitchFamily="18"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9pPr>
          </a:lstStyle>
          <a:p>
            <a:pPr algn="ctr">
              <a:lnSpc>
                <a:spcPts val="1200"/>
              </a:lnSpc>
              <a:spcBef>
                <a:spcPct val="50000"/>
              </a:spcBef>
              <a:buFontTx/>
              <a:buNone/>
            </a:pPr>
            <a:r>
              <a:rPr kumimoji="0" lang="en-GB" altLang="zh-TW" sz="3000" b="1" dirty="0"/>
              <a:t>Water Tap Breakage Analysis</a:t>
            </a:r>
          </a:p>
        </p:txBody>
      </p:sp>
      <p:pic>
        <p:nvPicPr>
          <p:cNvPr id="6" name="Picture 5"/>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5155" r="8174"/>
          <a:stretch/>
        </p:blipFill>
        <p:spPr bwMode="auto">
          <a:xfrm>
            <a:off x="4600815" y="1661626"/>
            <a:ext cx="4147649"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359" y="1556792"/>
            <a:ext cx="3820160"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144431" y="5046002"/>
            <a:ext cx="1987409" cy="461665"/>
          </a:xfrm>
          <a:prstGeom prst="rect">
            <a:avLst/>
          </a:prstGeom>
          <a:solidFill>
            <a:schemeClr val="bg1">
              <a:alpha val="88000"/>
            </a:schemeClr>
          </a:solidFill>
        </p:spPr>
        <p:txBody>
          <a:bodyPr wrap="square" rtlCol="0">
            <a:spAutoFit/>
          </a:bodyPr>
          <a:lstStyle/>
          <a:p>
            <a:r>
              <a:rPr lang="en-US" altLang="zh-CN" sz="2400" b="1" dirty="0"/>
              <a:t>Stress plot</a:t>
            </a:r>
            <a:endParaRPr lang="zh-CN" altLang="en-US" sz="2400" b="1" dirty="0"/>
          </a:p>
        </p:txBody>
      </p:sp>
      <p:sp>
        <p:nvSpPr>
          <p:cNvPr id="10" name="TextBox 9"/>
          <p:cNvSpPr txBox="1"/>
          <p:nvPr/>
        </p:nvSpPr>
        <p:spPr>
          <a:xfrm>
            <a:off x="5896958" y="4973994"/>
            <a:ext cx="2563473" cy="461665"/>
          </a:xfrm>
          <a:prstGeom prst="rect">
            <a:avLst/>
          </a:prstGeom>
          <a:solidFill>
            <a:schemeClr val="bg1">
              <a:alpha val="88000"/>
            </a:schemeClr>
          </a:solidFill>
        </p:spPr>
        <p:txBody>
          <a:bodyPr wrap="square" rtlCol="0">
            <a:spAutoFit/>
          </a:bodyPr>
          <a:lstStyle/>
          <a:p>
            <a:r>
              <a:rPr lang="en-US" altLang="zh-CN" sz="2400" b="1" dirty="0"/>
              <a:t>Runner System</a:t>
            </a:r>
            <a:endParaRPr lang="zh-CN" altLang="en-US" sz="2400" b="1" dirty="0"/>
          </a:p>
        </p:txBody>
      </p:sp>
    </p:spTree>
    <p:extLst>
      <p:ext uri="{BB962C8B-B14F-4D97-AF65-F5344CB8AC3E}">
        <p14:creationId xmlns:p14="http://schemas.microsoft.com/office/powerpoint/2010/main" val="1381690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2"/>
          <p:cNvSpPr txBox="1">
            <a:spLocks noChangeArrowheads="1"/>
          </p:cNvSpPr>
          <p:nvPr/>
        </p:nvSpPr>
        <p:spPr bwMode="auto">
          <a:xfrm>
            <a:off x="0" y="316701"/>
            <a:ext cx="9144000" cy="295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charset="0"/>
                <a:ea typeface="PMingLiU" pitchFamily="18" charset="-120"/>
              </a:defRPr>
            </a:lvl1pPr>
            <a:lvl2pPr marL="742950" indent="-285750" eaLnBrk="0" hangingPunct="0">
              <a:spcBef>
                <a:spcPct val="20000"/>
              </a:spcBef>
              <a:buChar char="–"/>
              <a:defRPr kumimoji="1" sz="2800">
                <a:solidFill>
                  <a:schemeClr val="tx1"/>
                </a:solidFill>
                <a:latin typeface="Arial" charset="0"/>
                <a:ea typeface="PMingLiU" pitchFamily="18" charset="-120"/>
              </a:defRPr>
            </a:lvl2pPr>
            <a:lvl3pPr marL="1143000" indent="-228600" eaLnBrk="0" hangingPunct="0">
              <a:spcBef>
                <a:spcPct val="20000"/>
              </a:spcBef>
              <a:buChar char="•"/>
              <a:defRPr kumimoji="1" sz="2400">
                <a:solidFill>
                  <a:schemeClr val="tx1"/>
                </a:solidFill>
                <a:latin typeface="Arial" charset="0"/>
                <a:ea typeface="PMingLiU" pitchFamily="18" charset="-120"/>
              </a:defRPr>
            </a:lvl3pPr>
            <a:lvl4pPr marL="1600200" indent="-228600" eaLnBrk="0" hangingPunct="0">
              <a:spcBef>
                <a:spcPct val="20000"/>
              </a:spcBef>
              <a:buChar char="–"/>
              <a:defRPr kumimoji="1" sz="2000">
                <a:solidFill>
                  <a:schemeClr val="tx1"/>
                </a:solidFill>
                <a:latin typeface="Arial" charset="0"/>
                <a:ea typeface="PMingLiU" pitchFamily="18" charset="-120"/>
              </a:defRPr>
            </a:lvl4pPr>
            <a:lvl5pPr marL="2057400" indent="-228600" eaLnBrk="0" hangingPunct="0">
              <a:spcBef>
                <a:spcPct val="20000"/>
              </a:spcBef>
              <a:buChar char="»"/>
              <a:defRPr kumimoji="1" sz="2000">
                <a:solidFill>
                  <a:schemeClr val="tx1"/>
                </a:solidFill>
                <a:latin typeface="Arial" charset="0"/>
                <a:ea typeface="PMingLiU" pitchFamily="18"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9pPr>
          </a:lstStyle>
          <a:p>
            <a:pPr algn="ctr">
              <a:lnSpc>
                <a:spcPts val="1200"/>
              </a:lnSpc>
              <a:spcBef>
                <a:spcPct val="50000"/>
              </a:spcBef>
              <a:buFontTx/>
              <a:buNone/>
            </a:pPr>
            <a:r>
              <a:rPr kumimoji="0" lang="en-GB" altLang="zh-TW" sz="3000" b="1" dirty="0"/>
              <a:t>Water Tap Breakage Analysis</a:t>
            </a:r>
          </a:p>
        </p:txBody>
      </p:sp>
      <p:pic>
        <p:nvPicPr>
          <p:cNvPr id="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4744"/>
            <a:ext cx="3657437"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0"/>
          <p:cNvPicPr>
            <a:picLocks noChangeAspect="1" noChangeArrowheads="1"/>
          </p:cNvPicPr>
          <p:nvPr/>
        </p:nvPicPr>
        <p:blipFill>
          <a:blip r:embed="rId3">
            <a:extLst>
              <a:ext uri="{28A0092B-C50C-407E-A947-70E740481C1C}">
                <a14:useLocalDpi xmlns:a14="http://schemas.microsoft.com/office/drawing/2010/main" val="0"/>
              </a:ext>
            </a:extLst>
          </a:blip>
          <a:srcRect l="7376" t="1492" r="4388" b="14359"/>
          <a:stretch>
            <a:fillRect/>
          </a:stretch>
        </p:blipFill>
        <p:spPr bwMode="auto">
          <a:xfrm>
            <a:off x="4716016" y="3861048"/>
            <a:ext cx="3949700" cy="2157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6"/>
          <p:cNvPicPr>
            <a:picLocks noChangeAspect="1" noChangeArrowheads="1"/>
          </p:cNvPicPr>
          <p:nvPr/>
        </p:nvPicPr>
        <p:blipFill>
          <a:blip r:embed="rId4">
            <a:extLst>
              <a:ext uri="{28A0092B-C50C-407E-A947-70E740481C1C}">
                <a14:useLocalDpi xmlns:a14="http://schemas.microsoft.com/office/drawing/2010/main" val="0"/>
              </a:ext>
            </a:extLst>
          </a:blip>
          <a:srcRect l="4649" t="2043" r="934" b="15411"/>
          <a:stretch>
            <a:fillRect/>
          </a:stretch>
        </p:blipFill>
        <p:spPr bwMode="auto">
          <a:xfrm>
            <a:off x="5331743" y="993173"/>
            <a:ext cx="2862262" cy="2243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544108" y="3005477"/>
            <a:ext cx="2736304" cy="461665"/>
          </a:xfrm>
          <a:prstGeom prst="rect">
            <a:avLst/>
          </a:prstGeom>
          <a:solidFill>
            <a:schemeClr val="bg1">
              <a:alpha val="88000"/>
            </a:schemeClr>
          </a:solidFill>
        </p:spPr>
        <p:txBody>
          <a:bodyPr wrap="square" rtlCol="0">
            <a:spAutoFit/>
          </a:bodyPr>
          <a:lstStyle/>
          <a:p>
            <a:r>
              <a:rPr lang="en-US" altLang="zh-CN" sz="2400" b="1" dirty="0"/>
              <a:t>Principal stress</a:t>
            </a:r>
            <a:endParaRPr lang="zh-CN" altLang="en-US" sz="2400" b="1" dirty="0"/>
          </a:p>
        </p:txBody>
      </p:sp>
      <p:sp>
        <p:nvSpPr>
          <p:cNvPr id="12" name="TextBox 11"/>
          <p:cNvSpPr txBox="1"/>
          <p:nvPr/>
        </p:nvSpPr>
        <p:spPr>
          <a:xfrm>
            <a:off x="5940152" y="6021288"/>
            <a:ext cx="1944216" cy="461665"/>
          </a:xfrm>
          <a:prstGeom prst="rect">
            <a:avLst/>
          </a:prstGeom>
          <a:solidFill>
            <a:schemeClr val="bg1">
              <a:alpha val="88000"/>
            </a:schemeClr>
          </a:solidFill>
        </p:spPr>
        <p:txBody>
          <a:bodyPr wrap="square" rtlCol="0">
            <a:spAutoFit/>
          </a:bodyPr>
          <a:lstStyle/>
          <a:p>
            <a:r>
              <a:rPr lang="en-US" altLang="zh-CN" sz="2400" b="1" dirty="0"/>
              <a:t>Weldline</a:t>
            </a:r>
            <a:endParaRPr lang="zh-CN" altLang="en-US" sz="2400" b="1" dirty="0"/>
          </a:p>
        </p:txBody>
      </p:sp>
      <p:sp>
        <p:nvSpPr>
          <p:cNvPr id="13" name="TextBox 12"/>
          <p:cNvSpPr txBox="1"/>
          <p:nvPr/>
        </p:nvSpPr>
        <p:spPr>
          <a:xfrm>
            <a:off x="748228" y="4385756"/>
            <a:ext cx="3751764" cy="1938992"/>
          </a:xfrm>
          <a:prstGeom prst="rect">
            <a:avLst/>
          </a:prstGeom>
          <a:solidFill>
            <a:schemeClr val="bg1">
              <a:alpha val="88000"/>
            </a:schemeClr>
          </a:solidFill>
        </p:spPr>
        <p:txBody>
          <a:bodyPr wrap="square" rtlCol="0">
            <a:spAutoFit/>
          </a:bodyPr>
          <a:lstStyle/>
          <a:p>
            <a:r>
              <a:rPr lang="en-US" altLang="zh-CN" sz="2400" b="1" dirty="0"/>
              <a:t>Principal stress is perpendicular to the weldline, breakage will happen under high torque.</a:t>
            </a:r>
            <a:endParaRPr lang="zh-CN" altLang="en-US" sz="2400" b="1" dirty="0"/>
          </a:p>
        </p:txBody>
      </p:sp>
    </p:spTree>
    <p:extLst>
      <p:ext uri="{BB962C8B-B14F-4D97-AF65-F5344CB8AC3E}">
        <p14:creationId xmlns:p14="http://schemas.microsoft.com/office/powerpoint/2010/main" val="3566441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18188" y="5653662"/>
            <a:ext cx="6264696" cy="830997"/>
          </a:xfrm>
          <a:prstGeom prst="rect">
            <a:avLst/>
          </a:prstGeom>
          <a:solidFill>
            <a:schemeClr val="bg1">
              <a:alpha val="88000"/>
            </a:schemeClr>
          </a:solidFill>
        </p:spPr>
        <p:txBody>
          <a:bodyPr wrap="square" rtlCol="0">
            <a:spAutoFit/>
          </a:bodyPr>
          <a:lstStyle/>
          <a:p>
            <a:r>
              <a:rPr lang="en-US" altLang="zh-CN" sz="2400" b="1" dirty="0"/>
              <a:t>Weldline were shifted to low stress areas and the part can pass the torque test!</a:t>
            </a:r>
            <a:endParaRPr lang="zh-CN" altLang="en-US" sz="2400" b="1" dirty="0"/>
          </a:p>
        </p:txBody>
      </p:sp>
      <p:sp>
        <p:nvSpPr>
          <p:cNvPr id="15" name="Text Box 2"/>
          <p:cNvSpPr txBox="1">
            <a:spLocks noChangeArrowheads="1"/>
          </p:cNvSpPr>
          <p:nvPr/>
        </p:nvSpPr>
        <p:spPr bwMode="auto">
          <a:xfrm>
            <a:off x="0" y="240502"/>
            <a:ext cx="9144000" cy="372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charset="0"/>
                <a:ea typeface="PMingLiU" pitchFamily="18" charset="-120"/>
              </a:defRPr>
            </a:lvl1pPr>
            <a:lvl2pPr marL="742950" indent="-285750" eaLnBrk="0" hangingPunct="0">
              <a:spcBef>
                <a:spcPct val="20000"/>
              </a:spcBef>
              <a:buChar char="–"/>
              <a:defRPr kumimoji="1" sz="2800">
                <a:solidFill>
                  <a:schemeClr val="tx1"/>
                </a:solidFill>
                <a:latin typeface="Arial" charset="0"/>
                <a:ea typeface="PMingLiU" pitchFamily="18" charset="-120"/>
              </a:defRPr>
            </a:lvl2pPr>
            <a:lvl3pPr marL="1143000" indent="-228600" eaLnBrk="0" hangingPunct="0">
              <a:spcBef>
                <a:spcPct val="20000"/>
              </a:spcBef>
              <a:buChar char="•"/>
              <a:defRPr kumimoji="1" sz="2400">
                <a:solidFill>
                  <a:schemeClr val="tx1"/>
                </a:solidFill>
                <a:latin typeface="Arial" charset="0"/>
                <a:ea typeface="PMingLiU" pitchFamily="18" charset="-120"/>
              </a:defRPr>
            </a:lvl3pPr>
            <a:lvl4pPr marL="1600200" indent="-228600" eaLnBrk="0" hangingPunct="0">
              <a:spcBef>
                <a:spcPct val="20000"/>
              </a:spcBef>
              <a:buChar char="–"/>
              <a:defRPr kumimoji="1" sz="2000">
                <a:solidFill>
                  <a:schemeClr val="tx1"/>
                </a:solidFill>
                <a:latin typeface="Arial" charset="0"/>
                <a:ea typeface="PMingLiU" pitchFamily="18" charset="-120"/>
              </a:defRPr>
            </a:lvl4pPr>
            <a:lvl5pPr marL="2057400" indent="-228600" eaLnBrk="0" hangingPunct="0">
              <a:spcBef>
                <a:spcPct val="20000"/>
              </a:spcBef>
              <a:buChar char="»"/>
              <a:defRPr kumimoji="1" sz="2000">
                <a:solidFill>
                  <a:schemeClr val="tx1"/>
                </a:solidFill>
                <a:latin typeface="Arial" charset="0"/>
                <a:ea typeface="PMingLiU" pitchFamily="18"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9pPr>
          </a:lstStyle>
          <a:p>
            <a:pPr algn="ctr">
              <a:lnSpc>
                <a:spcPts val="2000"/>
              </a:lnSpc>
              <a:spcBef>
                <a:spcPct val="50000"/>
              </a:spcBef>
              <a:buFontTx/>
              <a:buNone/>
            </a:pPr>
            <a:r>
              <a:rPr kumimoji="0" lang="en-GB" altLang="zh-TW" sz="3000" b="1" dirty="0"/>
              <a:t>Water Tap Breakage Analysis</a:t>
            </a:r>
          </a:p>
        </p:txBody>
      </p:sp>
      <p:pic>
        <p:nvPicPr>
          <p:cNvPr id="10" name="图片 5"/>
          <p:cNvPicPr>
            <a:picLocks noChangeAspect="1"/>
          </p:cNvPicPr>
          <p:nvPr/>
        </p:nvPicPr>
        <p:blipFill>
          <a:blip r:embed="rId2">
            <a:extLst>
              <a:ext uri="{28A0092B-C50C-407E-A947-70E740481C1C}">
                <a14:useLocalDpi xmlns:a14="http://schemas.microsoft.com/office/drawing/2010/main" val="0"/>
              </a:ext>
            </a:extLst>
          </a:blip>
          <a:srcRect l="11755" t="2988" r="9801" b="5173"/>
          <a:stretch>
            <a:fillRect/>
          </a:stretch>
        </p:blipFill>
        <p:spPr bwMode="auto">
          <a:xfrm>
            <a:off x="3059830" y="1065613"/>
            <a:ext cx="2505075" cy="311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6"/>
          <p:cNvPicPr>
            <a:picLocks noChangeAspect="1"/>
          </p:cNvPicPr>
          <p:nvPr/>
        </p:nvPicPr>
        <p:blipFill>
          <a:blip r:embed="rId3" cstate="print">
            <a:extLst>
              <a:ext uri="{28A0092B-C50C-407E-A947-70E740481C1C}">
                <a14:useLocalDpi xmlns:a14="http://schemas.microsoft.com/office/drawing/2010/main" val="0"/>
              </a:ext>
            </a:extLst>
          </a:blip>
          <a:srcRect l="14784" t="2225" r="8501" b="4044"/>
          <a:stretch>
            <a:fillRect/>
          </a:stretch>
        </p:blipFill>
        <p:spPr bwMode="auto">
          <a:xfrm>
            <a:off x="323528" y="980728"/>
            <a:ext cx="2473647" cy="321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683568" y="4335259"/>
            <a:ext cx="1987409" cy="830997"/>
          </a:xfrm>
          <a:prstGeom prst="rect">
            <a:avLst/>
          </a:prstGeom>
          <a:solidFill>
            <a:schemeClr val="bg1">
              <a:alpha val="88000"/>
            </a:schemeClr>
          </a:solidFill>
        </p:spPr>
        <p:txBody>
          <a:bodyPr wrap="square" rtlCol="0">
            <a:spAutoFit/>
          </a:bodyPr>
          <a:lstStyle/>
          <a:p>
            <a:r>
              <a:rPr lang="en-US" altLang="zh-CN" sz="2400" b="1" dirty="0"/>
              <a:t>Original design</a:t>
            </a:r>
            <a:endParaRPr lang="zh-CN" altLang="en-US" sz="2400" b="1" dirty="0"/>
          </a:p>
        </p:txBody>
      </p:sp>
      <p:sp>
        <p:nvSpPr>
          <p:cNvPr id="17" name="TextBox 16"/>
          <p:cNvSpPr txBox="1"/>
          <p:nvPr/>
        </p:nvSpPr>
        <p:spPr>
          <a:xfrm>
            <a:off x="3059830" y="4306037"/>
            <a:ext cx="2203435" cy="830997"/>
          </a:xfrm>
          <a:prstGeom prst="rect">
            <a:avLst/>
          </a:prstGeom>
          <a:solidFill>
            <a:schemeClr val="bg1">
              <a:alpha val="88000"/>
            </a:schemeClr>
          </a:solidFill>
        </p:spPr>
        <p:txBody>
          <a:bodyPr wrap="square" rtlCol="0">
            <a:spAutoFit/>
          </a:bodyPr>
          <a:lstStyle/>
          <a:p>
            <a:r>
              <a:rPr lang="en-US" altLang="zh-CN" sz="2400" b="1" dirty="0"/>
              <a:t>Recommended design</a:t>
            </a:r>
            <a:endParaRPr lang="zh-CN" altLang="en-US" sz="2400" b="1" dirty="0"/>
          </a:p>
        </p:txBody>
      </p:sp>
      <p:sp>
        <p:nvSpPr>
          <p:cNvPr id="18" name="TextBox 18"/>
          <p:cNvSpPr txBox="1">
            <a:spLocks noChangeArrowheads="1"/>
          </p:cNvSpPr>
          <p:nvPr/>
        </p:nvSpPr>
        <p:spPr bwMode="auto">
          <a:xfrm>
            <a:off x="3167844" y="2084655"/>
            <a:ext cx="2423847" cy="1200329"/>
          </a:xfrm>
          <a:prstGeom prst="rect">
            <a:avLst/>
          </a:prstGeom>
          <a:solidFill>
            <a:schemeClr val="bg1"/>
          </a:solidFill>
          <a:ln>
            <a:noFill/>
          </a:ln>
        </p:spPr>
        <p:txBody>
          <a:bodyPr wrap="square">
            <a:spAutoFit/>
          </a:bodyPr>
          <a:lstStyle>
            <a:lvl1pPr>
              <a:spcBef>
                <a:spcPct val="20000"/>
              </a:spcBef>
              <a:buChar char="•"/>
              <a:defRPr kumimoji="1" sz="3200">
                <a:solidFill>
                  <a:schemeClr val="tx1"/>
                </a:solidFill>
                <a:latin typeface="Arial" pitchFamily="34" charset="0"/>
                <a:ea typeface="新細明體" pitchFamily="18" charset="-120"/>
              </a:defRPr>
            </a:lvl1pPr>
            <a:lvl2pPr marL="742950" indent="-285750">
              <a:spcBef>
                <a:spcPct val="20000"/>
              </a:spcBef>
              <a:buChar char="–"/>
              <a:defRPr kumimoji="1" sz="2800">
                <a:solidFill>
                  <a:schemeClr val="tx1"/>
                </a:solidFill>
                <a:latin typeface="Arial" pitchFamily="34" charset="0"/>
                <a:ea typeface="新細明體" pitchFamily="18" charset="-120"/>
              </a:defRPr>
            </a:lvl2pPr>
            <a:lvl3pPr marL="1143000" indent="-228600">
              <a:spcBef>
                <a:spcPct val="20000"/>
              </a:spcBef>
              <a:buChar char="•"/>
              <a:defRPr kumimoji="1" sz="2400">
                <a:solidFill>
                  <a:schemeClr val="tx1"/>
                </a:solidFill>
                <a:latin typeface="Arial" pitchFamily="34" charset="0"/>
                <a:ea typeface="新細明體" pitchFamily="18" charset="-120"/>
              </a:defRPr>
            </a:lvl3pPr>
            <a:lvl4pPr marL="1600200" indent="-228600">
              <a:spcBef>
                <a:spcPct val="20000"/>
              </a:spcBef>
              <a:buChar char="–"/>
              <a:defRPr kumimoji="1" sz="2000">
                <a:solidFill>
                  <a:schemeClr val="tx1"/>
                </a:solidFill>
                <a:latin typeface="Arial" pitchFamily="34" charset="0"/>
                <a:ea typeface="新細明體" pitchFamily="18" charset="-120"/>
              </a:defRPr>
            </a:lvl4pPr>
            <a:lvl5pPr marL="2057400" indent="-228600">
              <a:spcBef>
                <a:spcPct val="20000"/>
              </a:spcBef>
              <a:buChar char="»"/>
              <a:defRPr kumimoji="1" sz="2000">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新細明體" pitchFamily="18" charset="-120"/>
              </a:defRPr>
            </a:lvl9pPr>
          </a:lstStyle>
          <a:p>
            <a:pPr>
              <a:spcBef>
                <a:spcPct val="0"/>
              </a:spcBef>
              <a:buFontTx/>
              <a:buNone/>
            </a:pPr>
            <a:r>
              <a:rPr lang="en-US" altLang="zh-CN" sz="2400" b="1" dirty="0"/>
              <a:t>Create 0.25mm deeper slots as flow brake.</a:t>
            </a:r>
            <a:endParaRPr lang="zh-CN" altLang="en-US" sz="2400" b="1" dirty="0"/>
          </a:p>
        </p:txBody>
      </p:sp>
      <p:cxnSp>
        <p:nvCxnSpPr>
          <p:cNvPr id="5" name="直接箭头连接符 4"/>
          <p:cNvCxnSpPr/>
          <p:nvPr/>
        </p:nvCxnSpPr>
        <p:spPr bwMode="auto">
          <a:xfrm>
            <a:off x="4572000" y="3284984"/>
            <a:ext cx="648072" cy="72008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箭头连接符 7"/>
          <p:cNvCxnSpPr>
            <a:stCxn id="18" idx="2"/>
          </p:cNvCxnSpPr>
          <p:nvPr/>
        </p:nvCxnSpPr>
        <p:spPr bwMode="auto">
          <a:xfrm flipH="1">
            <a:off x="3635896" y="3284984"/>
            <a:ext cx="743872" cy="72008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9" name="Picture 3"/>
          <p:cNvPicPr>
            <a:picLocks noChangeAspect="1" noChangeArrowheads="1"/>
          </p:cNvPicPr>
          <p:nvPr/>
        </p:nvPicPr>
        <p:blipFill>
          <a:blip r:embed="rId4">
            <a:extLst>
              <a:ext uri="{28A0092B-C50C-407E-A947-70E740481C1C}">
                <a14:useLocalDpi xmlns:a14="http://schemas.microsoft.com/office/drawing/2010/main" val="0"/>
              </a:ext>
            </a:extLst>
          </a:blip>
          <a:srcRect l="11539" b="12387"/>
          <a:stretch>
            <a:fillRect/>
          </a:stretch>
        </p:blipFill>
        <p:spPr bwMode="auto">
          <a:xfrm>
            <a:off x="5724128" y="1277937"/>
            <a:ext cx="3276600" cy="2151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2"/>
          <p:cNvSpPr txBox="1">
            <a:spLocks noChangeArrowheads="1"/>
          </p:cNvSpPr>
          <p:nvPr/>
        </p:nvSpPr>
        <p:spPr bwMode="auto">
          <a:xfrm>
            <a:off x="6756438" y="3681412"/>
            <a:ext cx="19009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Arial" pitchFamily="34" charset="0"/>
                <a:ea typeface="新細明體" pitchFamily="18" charset="-120"/>
              </a:defRPr>
            </a:lvl1pPr>
            <a:lvl2pPr marL="742950" indent="-285750">
              <a:spcBef>
                <a:spcPct val="20000"/>
              </a:spcBef>
              <a:buChar char="–"/>
              <a:defRPr kumimoji="1" sz="2800">
                <a:solidFill>
                  <a:schemeClr val="tx1"/>
                </a:solidFill>
                <a:latin typeface="Arial" pitchFamily="34" charset="0"/>
                <a:ea typeface="新細明體" pitchFamily="18" charset="-120"/>
              </a:defRPr>
            </a:lvl2pPr>
            <a:lvl3pPr marL="1143000" indent="-228600">
              <a:spcBef>
                <a:spcPct val="20000"/>
              </a:spcBef>
              <a:buChar char="•"/>
              <a:defRPr kumimoji="1" sz="2400">
                <a:solidFill>
                  <a:schemeClr val="tx1"/>
                </a:solidFill>
                <a:latin typeface="Arial" pitchFamily="34" charset="0"/>
                <a:ea typeface="新細明體" pitchFamily="18" charset="-120"/>
              </a:defRPr>
            </a:lvl3pPr>
            <a:lvl4pPr marL="1600200" indent="-228600">
              <a:spcBef>
                <a:spcPct val="20000"/>
              </a:spcBef>
              <a:buChar char="–"/>
              <a:defRPr kumimoji="1" sz="2000">
                <a:solidFill>
                  <a:schemeClr val="tx1"/>
                </a:solidFill>
                <a:latin typeface="Arial" pitchFamily="34" charset="0"/>
                <a:ea typeface="新細明體" pitchFamily="18" charset="-120"/>
              </a:defRPr>
            </a:lvl4pPr>
            <a:lvl5pPr marL="2057400" indent="-228600">
              <a:spcBef>
                <a:spcPct val="20000"/>
              </a:spcBef>
              <a:buChar char="»"/>
              <a:defRPr kumimoji="1" sz="2000">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新細明體" pitchFamily="18" charset="-120"/>
              </a:defRPr>
            </a:lvl9pPr>
          </a:lstStyle>
          <a:p>
            <a:pPr>
              <a:spcBef>
                <a:spcPct val="0"/>
              </a:spcBef>
              <a:buFontTx/>
              <a:buNone/>
            </a:pPr>
            <a:r>
              <a:rPr lang="en-US" altLang="zh-CN" sz="2400" b="1" dirty="0"/>
              <a:t>High stress</a:t>
            </a:r>
            <a:endParaRPr lang="zh-CN" altLang="en-US" sz="2400" b="1" dirty="0"/>
          </a:p>
        </p:txBody>
      </p:sp>
      <p:cxnSp>
        <p:nvCxnSpPr>
          <p:cNvPr id="21" name="直接箭头连接符 6"/>
          <p:cNvCxnSpPr>
            <a:cxnSpLocks noChangeShapeType="1"/>
          </p:cNvCxnSpPr>
          <p:nvPr/>
        </p:nvCxnSpPr>
        <p:spPr bwMode="auto">
          <a:xfrm flipV="1">
            <a:off x="7571978" y="3121025"/>
            <a:ext cx="134938" cy="690562"/>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8"/>
          <p:cNvCxnSpPr>
            <a:cxnSpLocks noChangeShapeType="1"/>
          </p:cNvCxnSpPr>
          <p:nvPr/>
        </p:nvCxnSpPr>
        <p:spPr bwMode="auto">
          <a:xfrm flipH="1" flipV="1">
            <a:off x="7402116" y="3121025"/>
            <a:ext cx="169862" cy="690562"/>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01917" y="4221088"/>
            <a:ext cx="2998811" cy="1848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7037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5" name="Picture 3" descr="0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9063" y="3698875"/>
            <a:ext cx="2838450" cy="28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Rectangle 5"/>
          <p:cNvSpPr>
            <a:spLocks noChangeArrowheads="1"/>
          </p:cNvSpPr>
          <p:nvPr/>
        </p:nvSpPr>
        <p:spPr bwMode="auto">
          <a:xfrm>
            <a:off x="0" y="120881"/>
            <a:ext cx="9144000" cy="596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881" tIns="43941" rIns="87881" bIns="43941">
            <a:spAutoFit/>
          </a:bodyPr>
          <a:lstStyle>
            <a:lvl1pPr algn="ctr" defTabSz="873125">
              <a:spcBef>
                <a:spcPct val="50000"/>
              </a:spcBef>
              <a:defRPr sz="2000" b="1">
                <a:solidFill>
                  <a:schemeClr val="tx1"/>
                </a:solidFill>
                <a:latin typeface="Arial" panose="020B0604020202020204" pitchFamily="34" charset="0"/>
              </a:defRPr>
            </a:lvl1pPr>
            <a:lvl2pPr marL="742950" indent="-285750" algn="ctr" defTabSz="873125">
              <a:spcBef>
                <a:spcPct val="50000"/>
              </a:spcBef>
              <a:defRPr sz="2000" b="1">
                <a:solidFill>
                  <a:schemeClr val="tx1"/>
                </a:solidFill>
                <a:latin typeface="Arial" panose="020B0604020202020204" pitchFamily="34" charset="0"/>
              </a:defRPr>
            </a:lvl2pPr>
            <a:lvl3pPr marL="1143000" indent="-228600" algn="ctr" defTabSz="873125">
              <a:spcBef>
                <a:spcPct val="50000"/>
              </a:spcBef>
              <a:defRPr sz="2000" b="1">
                <a:solidFill>
                  <a:schemeClr val="tx1"/>
                </a:solidFill>
                <a:latin typeface="Arial" panose="020B0604020202020204" pitchFamily="34" charset="0"/>
              </a:defRPr>
            </a:lvl3pPr>
            <a:lvl4pPr marL="1600200" indent="-228600" algn="ctr" defTabSz="873125">
              <a:spcBef>
                <a:spcPct val="50000"/>
              </a:spcBef>
              <a:defRPr sz="2000" b="1">
                <a:solidFill>
                  <a:schemeClr val="tx1"/>
                </a:solidFill>
                <a:latin typeface="Arial" panose="020B0604020202020204" pitchFamily="34" charset="0"/>
              </a:defRPr>
            </a:lvl4pPr>
            <a:lvl5pPr marL="2057400" indent="-228600" algn="ctr" defTabSz="873125">
              <a:spcBef>
                <a:spcPct val="50000"/>
              </a:spcBef>
              <a:defRPr sz="2000" b="1">
                <a:solidFill>
                  <a:schemeClr val="tx1"/>
                </a:solidFill>
                <a:latin typeface="Arial" panose="020B0604020202020204" pitchFamily="34" charset="0"/>
              </a:defRPr>
            </a:lvl5pPr>
            <a:lvl6pPr marL="2514600" indent="-228600" algn="ctr" defTabSz="873125"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defTabSz="873125"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defTabSz="873125"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defTabSz="873125" eaLnBrk="0" fontAlgn="base" hangingPunct="0">
              <a:spcBef>
                <a:spcPct val="50000"/>
              </a:spcBef>
              <a:spcAft>
                <a:spcPct val="0"/>
              </a:spcAft>
              <a:defRPr sz="2000" b="1">
                <a:solidFill>
                  <a:schemeClr val="tx1"/>
                </a:solidFill>
                <a:latin typeface="Arial" panose="020B0604020202020204" pitchFamily="34" charset="0"/>
              </a:defRPr>
            </a:lvl9pPr>
          </a:lstStyle>
          <a:p>
            <a:pPr>
              <a:spcBef>
                <a:spcPct val="0"/>
              </a:spcBef>
            </a:pPr>
            <a:r>
              <a:rPr lang="en-US" altLang="zh-CN" sz="3300" dirty="0">
                <a:ea typeface="宋体" panose="02010600030101010101" pitchFamily="2" charset="-122"/>
              </a:rPr>
              <a:t>MFA+FEM</a:t>
            </a:r>
            <a:r>
              <a:rPr lang="en-US" altLang="zh-CN" dirty="0">
                <a:ea typeface="宋体" panose="02010600030101010101" pitchFamily="2" charset="-122"/>
              </a:rPr>
              <a:t> </a:t>
            </a:r>
            <a:r>
              <a:rPr lang="en-US" altLang="zh-CN" sz="3300" dirty="0">
                <a:ea typeface="宋体" panose="02010600030101010101" pitchFamily="2" charset="-122"/>
              </a:rPr>
              <a:t>: Using Metal Insert if Necessary</a:t>
            </a:r>
          </a:p>
        </p:txBody>
      </p:sp>
      <p:sp>
        <p:nvSpPr>
          <p:cNvPr id="52228" name="Text Box 6"/>
          <p:cNvSpPr txBox="1">
            <a:spLocks noChangeArrowheads="1"/>
          </p:cNvSpPr>
          <p:nvPr/>
        </p:nvSpPr>
        <p:spPr bwMode="auto">
          <a:xfrm>
            <a:off x="161925" y="1179513"/>
            <a:ext cx="1800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a:ea typeface="宋体" panose="02010600030101010101" pitchFamily="2" charset="-122"/>
            </a:endParaRPr>
          </a:p>
        </p:txBody>
      </p:sp>
      <p:pic>
        <p:nvPicPr>
          <p:cNvPr id="52229" name="Picture 11" descr="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50" y="1039813"/>
            <a:ext cx="5041900" cy="315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954088"/>
            <a:ext cx="369093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Text Box 6"/>
          <p:cNvSpPr txBox="1">
            <a:spLocks noChangeArrowheads="1"/>
          </p:cNvSpPr>
          <p:nvPr/>
        </p:nvSpPr>
        <p:spPr bwMode="auto">
          <a:xfrm>
            <a:off x="161925" y="1296988"/>
            <a:ext cx="1800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38600" name="Line 8"/>
          <p:cNvSpPr>
            <a:spLocks noChangeShapeType="1"/>
          </p:cNvSpPr>
          <p:nvPr/>
        </p:nvSpPr>
        <p:spPr bwMode="auto">
          <a:xfrm flipV="1">
            <a:off x="6156325" y="2609850"/>
            <a:ext cx="890588" cy="288925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8601" name="Text Box 9"/>
          <p:cNvSpPr txBox="1">
            <a:spLocks noChangeArrowheads="1"/>
          </p:cNvSpPr>
          <p:nvPr/>
        </p:nvSpPr>
        <p:spPr bwMode="auto">
          <a:xfrm>
            <a:off x="385763" y="4643438"/>
            <a:ext cx="24114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Breakage occurred at the weldline!</a:t>
            </a:r>
          </a:p>
        </p:txBody>
      </p:sp>
      <p:pic>
        <p:nvPicPr>
          <p:cNvPr id="238594" name="Picture 2" descr="0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2388" y="3608388"/>
            <a:ext cx="2890837"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599" name="Line 7"/>
          <p:cNvSpPr>
            <a:spLocks noChangeShapeType="1"/>
          </p:cNvSpPr>
          <p:nvPr/>
        </p:nvSpPr>
        <p:spPr bwMode="auto">
          <a:xfrm flipV="1">
            <a:off x="3762375" y="2538413"/>
            <a:ext cx="2393950" cy="2646362"/>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308427211"/>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8594"/>
                                        </p:tgtEl>
                                        <p:attrNameLst>
                                          <p:attrName>style.visibility</p:attrName>
                                        </p:attrNameLst>
                                      </p:cBhvr>
                                      <p:to>
                                        <p:strVal val="visible"/>
                                      </p:to>
                                    </p:set>
                                    <p:anim calcmode="lin" valueType="num">
                                      <p:cBhvr additive="base">
                                        <p:cTn id="7" dur="1000" fill="hold"/>
                                        <p:tgtEl>
                                          <p:spTgt spid="238594"/>
                                        </p:tgtEl>
                                        <p:attrNameLst>
                                          <p:attrName>ppt_x</p:attrName>
                                        </p:attrNameLst>
                                      </p:cBhvr>
                                      <p:tavLst>
                                        <p:tav tm="0">
                                          <p:val>
                                            <p:strVal val="#ppt_x"/>
                                          </p:val>
                                        </p:tav>
                                        <p:tav tm="100000">
                                          <p:val>
                                            <p:strVal val="#ppt_x"/>
                                          </p:val>
                                        </p:tav>
                                      </p:tavLst>
                                    </p:anim>
                                    <p:anim calcmode="lin" valueType="num">
                                      <p:cBhvr additive="base">
                                        <p:cTn id="8" dur="1000" fill="hold"/>
                                        <p:tgtEl>
                                          <p:spTgt spid="23859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8599"/>
                                        </p:tgtEl>
                                        <p:attrNameLst>
                                          <p:attrName>style.visibility</p:attrName>
                                        </p:attrNameLst>
                                      </p:cBhvr>
                                      <p:to>
                                        <p:strVal val="visible"/>
                                      </p:to>
                                    </p:set>
                                    <p:anim calcmode="lin" valueType="num">
                                      <p:cBhvr additive="base">
                                        <p:cTn id="11" dur="1000" fill="hold"/>
                                        <p:tgtEl>
                                          <p:spTgt spid="238599"/>
                                        </p:tgtEl>
                                        <p:attrNameLst>
                                          <p:attrName>ppt_x</p:attrName>
                                        </p:attrNameLst>
                                      </p:cBhvr>
                                      <p:tavLst>
                                        <p:tav tm="0">
                                          <p:val>
                                            <p:strVal val="#ppt_x"/>
                                          </p:val>
                                        </p:tav>
                                        <p:tav tm="100000">
                                          <p:val>
                                            <p:strVal val="#ppt_x"/>
                                          </p:val>
                                        </p:tav>
                                      </p:tavLst>
                                    </p:anim>
                                    <p:anim calcmode="lin" valueType="num">
                                      <p:cBhvr additive="base">
                                        <p:cTn id="12" dur="1000" fill="hold"/>
                                        <p:tgtEl>
                                          <p:spTgt spid="23859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8600"/>
                                        </p:tgtEl>
                                        <p:attrNameLst>
                                          <p:attrName>style.visibility</p:attrName>
                                        </p:attrNameLst>
                                      </p:cBhvr>
                                      <p:to>
                                        <p:strVal val="visible"/>
                                      </p:to>
                                    </p:set>
                                    <p:anim calcmode="lin" valueType="num">
                                      <p:cBhvr additive="base">
                                        <p:cTn id="15" dur="1000" fill="hold"/>
                                        <p:tgtEl>
                                          <p:spTgt spid="238600"/>
                                        </p:tgtEl>
                                        <p:attrNameLst>
                                          <p:attrName>ppt_x</p:attrName>
                                        </p:attrNameLst>
                                      </p:cBhvr>
                                      <p:tavLst>
                                        <p:tav tm="0">
                                          <p:val>
                                            <p:strVal val="#ppt_x"/>
                                          </p:val>
                                        </p:tav>
                                        <p:tav tm="100000">
                                          <p:val>
                                            <p:strVal val="#ppt_x"/>
                                          </p:val>
                                        </p:tav>
                                      </p:tavLst>
                                    </p:anim>
                                    <p:anim calcmode="lin" valueType="num">
                                      <p:cBhvr additive="base">
                                        <p:cTn id="16" dur="1000" fill="hold"/>
                                        <p:tgtEl>
                                          <p:spTgt spid="23860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38595"/>
                                        </p:tgtEl>
                                        <p:attrNameLst>
                                          <p:attrName>style.visibility</p:attrName>
                                        </p:attrNameLst>
                                      </p:cBhvr>
                                      <p:to>
                                        <p:strVal val="visible"/>
                                      </p:to>
                                    </p:set>
                                    <p:anim calcmode="lin" valueType="num">
                                      <p:cBhvr additive="base">
                                        <p:cTn id="19" dur="1000" fill="hold"/>
                                        <p:tgtEl>
                                          <p:spTgt spid="238595"/>
                                        </p:tgtEl>
                                        <p:attrNameLst>
                                          <p:attrName>ppt_x</p:attrName>
                                        </p:attrNameLst>
                                      </p:cBhvr>
                                      <p:tavLst>
                                        <p:tav tm="0">
                                          <p:val>
                                            <p:strVal val="#ppt_x"/>
                                          </p:val>
                                        </p:tav>
                                        <p:tav tm="100000">
                                          <p:val>
                                            <p:strVal val="#ppt_x"/>
                                          </p:val>
                                        </p:tav>
                                      </p:tavLst>
                                    </p:anim>
                                    <p:anim calcmode="lin" valueType="num">
                                      <p:cBhvr additive="base">
                                        <p:cTn id="20" dur="1000" fill="hold"/>
                                        <p:tgtEl>
                                          <p:spTgt spid="23859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8601"/>
                                        </p:tgtEl>
                                        <p:attrNameLst>
                                          <p:attrName>style.visibility</p:attrName>
                                        </p:attrNameLst>
                                      </p:cBhvr>
                                      <p:to>
                                        <p:strVal val="visible"/>
                                      </p:to>
                                    </p:set>
                                    <p:anim calcmode="lin" valueType="num">
                                      <p:cBhvr additive="base">
                                        <p:cTn id="25" dur="1000" fill="hold"/>
                                        <p:tgtEl>
                                          <p:spTgt spid="238601"/>
                                        </p:tgtEl>
                                        <p:attrNameLst>
                                          <p:attrName>ppt_x</p:attrName>
                                        </p:attrNameLst>
                                      </p:cBhvr>
                                      <p:tavLst>
                                        <p:tav tm="0">
                                          <p:val>
                                            <p:strVal val="#ppt_x"/>
                                          </p:val>
                                        </p:tav>
                                        <p:tav tm="100000">
                                          <p:val>
                                            <p:strVal val="#ppt_x"/>
                                          </p:val>
                                        </p:tav>
                                      </p:tavLst>
                                    </p:anim>
                                    <p:anim calcmode="lin" valueType="num">
                                      <p:cBhvr additive="base">
                                        <p:cTn id="26" dur="1000" fill="hold"/>
                                        <p:tgtEl>
                                          <p:spTgt spid="2386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600" grpId="0" animBg="1"/>
      <p:bldP spid="238601" grpId="0"/>
      <p:bldP spid="23859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ChangeArrowheads="1"/>
          </p:cNvSpPr>
          <p:nvPr/>
        </p:nvSpPr>
        <p:spPr bwMode="auto">
          <a:xfrm>
            <a:off x="0" y="88222"/>
            <a:ext cx="9144000" cy="596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881" tIns="43941" rIns="87881" bIns="43941">
            <a:spAutoFit/>
          </a:bodyPr>
          <a:lstStyle>
            <a:lvl1pPr algn="ctr" defTabSz="873125">
              <a:spcBef>
                <a:spcPct val="50000"/>
              </a:spcBef>
              <a:defRPr sz="2000" b="1">
                <a:solidFill>
                  <a:schemeClr val="tx1"/>
                </a:solidFill>
                <a:latin typeface="Arial" panose="020B0604020202020204" pitchFamily="34" charset="0"/>
              </a:defRPr>
            </a:lvl1pPr>
            <a:lvl2pPr marL="742950" indent="-285750" algn="ctr" defTabSz="873125">
              <a:spcBef>
                <a:spcPct val="50000"/>
              </a:spcBef>
              <a:defRPr sz="2000" b="1">
                <a:solidFill>
                  <a:schemeClr val="tx1"/>
                </a:solidFill>
                <a:latin typeface="Arial" panose="020B0604020202020204" pitchFamily="34" charset="0"/>
              </a:defRPr>
            </a:lvl2pPr>
            <a:lvl3pPr marL="1143000" indent="-228600" algn="ctr" defTabSz="873125">
              <a:spcBef>
                <a:spcPct val="50000"/>
              </a:spcBef>
              <a:defRPr sz="2000" b="1">
                <a:solidFill>
                  <a:schemeClr val="tx1"/>
                </a:solidFill>
                <a:latin typeface="Arial" panose="020B0604020202020204" pitchFamily="34" charset="0"/>
              </a:defRPr>
            </a:lvl3pPr>
            <a:lvl4pPr marL="1600200" indent="-228600" algn="ctr" defTabSz="873125">
              <a:spcBef>
                <a:spcPct val="50000"/>
              </a:spcBef>
              <a:defRPr sz="2000" b="1">
                <a:solidFill>
                  <a:schemeClr val="tx1"/>
                </a:solidFill>
                <a:latin typeface="Arial" panose="020B0604020202020204" pitchFamily="34" charset="0"/>
              </a:defRPr>
            </a:lvl4pPr>
            <a:lvl5pPr marL="2057400" indent="-228600" algn="ctr" defTabSz="873125">
              <a:spcBef>
                <a:spcPct val="50000"/>
              </a:spcBef>
              <a:defRPr sz="2000" b="1">
                <a:solidFill>
                  <a:schemeClr val="tx1"/>
                </a:solidFill>
                <a:latin typeface="Arial" panose="020B0604020202020204" pitchFamily="34" charset="0"/>
              </a:defRPr>
            </a:lvl5pPr>
            <a:lvl6pPr marL="2514600" indent="-228600" algn="ctr" defTabSz="873125"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defTabSz="873125"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defTabSz="873125"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defTabSz="873125" eaLnBrk="0" fontAlgn="base" hangingPunct="0">
              <a:spcBef>
                <a:spcPct val="50000"/>
              </a:spcBef>
              <a:spcAft>
                <a:spcPct val="0"/>
              </a:spcAft>
              <a:defRPr sz="2000" b="1">
                <a:solidFill>
                  <a:schemeClr val="tx1"/>
                </a:solidFill>
                <a:latin typeface="Arial" panose="020B0604020202020204" pitchFamily="34" charset="0"/>
              </a:defRPr>
            </a:lvl9pPr>
          </a:lstStyle>
          <a:p>
            <a:pPr>
              <a:spcBef>
                <a:spcPct val="0"/>
              </a:spcBef>
            </a:pPr>
            <a:r>
              <a:rPr lang="en-US" altLang="zh-CN" sz="3300" dirty="0">
                <a:ea typeface="宋体" panose="02010600030101010101" pitchFamily="2" charset="-122"/>
              </a:rPr>
              <a:t>MFA+FEM</a:t>
            </a:r>
            <a:r>
              <a:rPr lang="en-US" altLang="zh-CN" dirty="0">
                <a:ea typeface="宋体" panose="02010600030101010101" pitchFamily="2" charset="-122"/>
              </a:rPr>
              <a:t> </a:t>
            </a:r>
            <a:r>
              <a:rPr lang="en-US" altLang="zh-CN" sz="3300" dirty="0">
                <a:ea typeface="宋体" panose="02010600030101010101" pitchFamily="2" charset="-122"/>
              </a:rPr>
              <a:t>: Using Metal Insert if Necessary</a:t>
            </a:r>
          </a:p>
        </p:txBody>
      </p:sp>
      <p:sp>
        <p:nvSpPr>
          <p:cNvPr id="53251" name="Text Box 4"/>
          <p:cNvSpPr txBox="1">
            <a:spLocks noChangeArrowheads="1"/>
          </p:cNvSpPr>
          <p:nvPr/>
        </p:nvSpPr>
        <p:spPr bwMode="auto">
          <a:xfrm>
            <a:off x="161925" y="1179513"/>
            <a:ext cx="1800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3252" name="Text Box 6"/>
          <p:cNvSpPr txBox="1">
            <a:spLocks noChangeArrowheads="1"/>
          </p:cNvSpPr>
          <p:nvPr/>
        </p:nvSpPr>
        <p:spPr bwMode="auto">
          <a:xfrm>
            <a:off x="161925" y="1296988"/>
            <a:ext cx="1800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nvGrpSpPr>
          <p:cNvPr id="263180" name="Group 17"/>
          <p:cNvGrpSpPr>
            <a:grpSpLocks/>
          </p:cNvGrpSpPr>
          <p:nvPr/>
        </p:nvGrpSpPr>
        <p:grpSpPr bwMode="auto">
          <a:xfrm>
            <a:off x="4325938" y="982663"/>
            <a:ext cx="4391025" cy="3149600"/>
            <a:chOff x="102" y="657"/>
            <a:chExt cx="3079" cy="2139"/>
          </a:xfrm>
        </p:grpSpPr>
        <p:pic>
          <p:nvPicPr>
            <p:cNvPr id="53263" name="Picture 2" descr="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 y="657"/>
              <a:ext cx="3079" cy="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4" name="Text Box 4"/>
            <p:cNvSpPr txBox="1">
              <a:spLocks noChangeArrowheads="1"/>
            </p:cNvSpPr>
            <p:nvPr/>
          </p:nvSpPr>
          <p:spPr bwMode="auto">
            <a:xfrm>
              <a:off x="102" y="743"/>
              <a:ext cx="113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3265" name="Text Box 5"/>
            <p:cNvSpPr txBox="1">
              <a:spLocks noChangeArrowheads="1"/>
            </p:cNvSpPr>
            <p:nvPr/>
          </p:nvSpPr>
          <p:spPr bwMode="auto">
            <a:xfrm>
              <a:off x="1944" y="997"/>
              <a:ext cx="623" cy="2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eaLnBrk="1" hangingPunct="1"/>
              <a:r>
                <a:rPr kumimoji="1" lang="en-US" altLang="zh-CN" sz="1800" b="0">
                  <a:ea typeface="PMingLiU" panose="02020500000000000000" pitchFamily="18" charset="-120"/>
                </a:rPr>
                <a:t>84MPa</a:t>
              </a:r>
            </a:p>
          </p:txBody>
        </p:sp>
        <p:sp>
          <p:nvSpPr>
            <p:cNvPr id="53266" name="Text Box 6"/>
            <p:cNvSpPr txBox="1">
              <a:spLocks noChangeArrowheads="1"/>
            </p:cNvSpPr>
            <p:nvPr/>
          </p:nvSpPr>
          <p:spPr bwMode="auto">
            <a:xfrm>
              <a:off x="561" y="1110"/>
              <a:ext cx="755" cy="2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eaLnBrk="1" hangingPunct="1"/>
              <a:r>
                <a:rPr kumimoji="1" lang="en-US" altLang="zh-CN" sz="1800" b="0">
                  <a:ea typeface="PMingLiU" panose="02020500000000000000" pitchFamily="18" charset="-120"/>
                </a:rPr>
                <a:t>152MPa</a:t>
              </a:r>
            </a:p>
          </p:txBody>
        </p:sp>
        <p:sp>
          <p:nvSpPr>
            <p:cNvPr id="53267" name="Text Box 7"/>
            <p:cNvSpPr txBox="1">
              <a:spLocks noChangeArrowheads="1"/>
            </p:cNvSpPr>
            <p:nvPr/>
          </p:nvSpPr>
          <p:spPr bwMode="auto">
            <a:xfrm>
              <a:off x="385" y="1912"/>
              <a:ext cx="715" cy="2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eaLnBrk="1" hangingPunct="1"/>
              <a:r>
                <a:rPr kumimoji="1" lang="en-US" altLang="zh-CN" sz="1800" b="0">
                  <a:ea typeface="PMingLiU" panose="02020500000000000000" pitchFamily="18" charset="-120"/>
                </a:rPr>
                <a:t>95MPa</a:t>
              </a:r>
            </a:p>
          </p:txBody>
        </p:sp>
        <p:sp>
          <p:nvSpPr>
            <p:cNvPr id="53268" name="Line 8"/>
            <p:cNvSpPr>
              <a:spLocks noChangeShapeType="1"/>
            </p:cNvSpPr>
            <p:nvPr/>
          </p:nvSpPr>
          <p:spPr bwMode="auto">
            <a:xfrm flipH="1">
              <a:off x="1774" y="1228"/>
              <a:ext cx="170" cy="12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69" name="Line 9"/>
            <p:cNvSpPr>
              <a:spLocks noChangeShapeType="1"/>
            </p:cNvSpPr>
            <p:nvPr/>
          </p:nvSpPr>
          <p:spPr bwMode="auto">
            <a:xfrm>
              <a:off x="1122" y="1281"/>
              <a:ext cx="194" cy="24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70" name="Line 10"/>
            <p:cNvSpPr>
              <a:spLocks noChangeShapeType="1"/>
            </p:cNvSpPr>
            <p:nvPr/>
          </p:nvSpPr>
          <p:spPr bwMode="auto">
            <a:xfrm flipV="1">
              <a:off x="1175" y="1791"/>
              <a:ext cx="218" cy="24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53254" name="Picture 2" descr="M:\업무\한춘수\Column Upper 개발\Ass'y\130307 Key-lock 시험\사진\20130307_1026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038" y="1042988"/>
            <a:ext cx="3025775"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3195" name="Group 27"/>
          <p:cNvGrpSpPr>
            <a:grpSpLocks/>
          </p:cNvGrpSpPr>
          <p:nvPr/>
        </p:nvGrpSpPr>
        <p:grpSpPr bwMode="auto">
          <a:xfrm>
            <a:off x="250825" y="3582988"/>
            <a:ext cx="3924300" cy="2455862"/>
            <a:chOff x="0" y="2257"/>
            <a:chExt cx="2472" cy="1547"/>
          </a:xfrm>
        </p:grpSpPr>
        <p:pic>
          <p:nvPicPr>
            <p:cNvPr id="53259" name="Picture 23" descr="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57"/>
              <a:ext cx="2472" cy="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0" name="Line 24"/>
            <p:cNvSpPr>
              <a:spLocks noChangeShapeType="1"/>
            </p:cNvSpPr>
            <p:nvPr/>
          </p:nvSpPr>
          <p:spPr bwMode="auto">
            <a:xfrm flipV="1">
              <a:off x="1247" y="2530"/>
              <a:ext cx="272" cy="226"/>
            </a:xfrm>
            <a:prstGeom prst="line">
              <a:avLst/>
            </a:prstGeom>
            <a:noFill/>
            <a:ln w="635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61" name="Line 25"/>
            <p:cNvSpPr>
              <a:spLocks noChangeShapeType="1"/>
            </p:cNvSpPr>
            <p:nvPr/>
          </p:nvSpPr>
          <p:spPr bwMode="auto">
            <a:xfrm flipH="1">
              <a:off x="249" y="3165"/>
              <a:ext cx="499" cy="408"/>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62" name="Arc 26"/>
            <p:cNvSpPr>
              <a:spLocks/>
            </p:cNvSpPr>
            <p:nvPr/>
          </p:nvSpPr>
          <p:spPr bwMode="auto">
            <a:xfrm rot="-4496350">
              <a:off x="532" y="2531"/>
              <a:ext cx="671" cy="576"/>
            </a:xfrm>
            <a:custGeom>
              <a:avLst/>
              <a:gdLst>
                <a:gd name="T0" fmla="*/ 0 w 25157"/>
                <a:gd name="T1" fmla="*/ 0 h 21600"/>
                <a:gd name="T2" fmla="*/ 0 w 25157"/>
                <a:gd name="T3" fmla="*/ 0 h 21600"/>
                <a:gd name="T4" fmla="*/ 0 w 25157"/>
                <a:gd name="T5" fmla="*/ 0 h 21600"/>
                <a:gd name="T6" fmla="*/ 0 60000 65536"/>
                <a:gd name="T7" fmla="*/ 0 60000 65536"/>
                <a:gd name="T8" fmla="*/ 0 60000 65536"/>
              </a:gdLst>
              <a:ahLst/>
              <a:cxnLst>
                <a:cxn ang="T6">
                  <a:pos x="T0" y="T1"/>
                </a:cxn>
                <a:cxn ang="T7">
                  <a:pos x="T2" y="T3"/>
                </a:cxn>
                <a:cxn ang="T8">
                  <a:pos x="T4" y="T5"/>
                </a:cxn>
              </a:cxnLst>
              <a:rect l="0" t="0" r="r" b="b"/>
              <a:pathLst>
                <a:path w="25157" h="21600" fill="none" extrusionOk="0">
                  <a:moveTo>
                    <a:pt x="-1" y="294"/>
                  </a:moveTo>
                  <a:cubicBezTo>
                    <a:pt x="1175" y="98"/>
                    <a:pt x="2365" y="-1"/>
                    <a:pt x="3557" y="0"/>
                  </a:cubicBezTo>
                  <a:cubicBezTo>
                    <a:pt x="15486" y="0"/>
                    <a:pt x="25157" y="9670"/>
                    <a:pt x="25157" y="21600"/>
                  </a:cubicBezTo>
                </a:path>
                <a:path w="25157" h="21600" stroke="0" extrusionOk="0">
                  <a:moveTo>
                    <a:pt x="-1" y="294"/>
                  </a:moveTo>
                  <a:cubicBezTo>
                    <a:pt x="1175" y="98"/>
                    <a:pt x="2365" y="-1"/>
                    <a:pt x="3557" y="0"/>
                  </a:cubicBezTo>
                  <a:cubicBezTo>
                    <a:pt x="15486" y="0"/>
                    <a:pt x="25157" y="9670"/>
                    <a:pt x="25157" y="21600"/>
                  </a:cubicBezTo>
                  <a:lnTo>
                    <a:pt x="3557" y="21600"/>
                  </a:lnTo>
                  <a:lnTo>
                    <a:pt x="-1" y="294"/>
                  </a:lnTo>
                  <a:close/>
                </a:path>
              </a:pathLst>
            </a:custGeom>
            <a:noFill/>
            <a:ln w="3810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3256" name="Group 9"/>
          <p:cNvGrpSpPr>
            <a:grpSpLocks/>
          </p:cNvGrpSpPr>
          <p:nvPr/>
        </p:nvGrpSpPr>
        <p:grpSpPr bwMode="auto">
          <a:xfrm>
            <a:off x="3790950" y="3738563"/>
            <a:ext cx="3978275" cy="3040062"/>
            <a:chOff x="441" y="1389"/>
            <a:chExt cx="4467" cy="3959"/>
          </a:xfrm>
        </p:grpSpPr>
        <p:pic>
          <p:nvPicPr>
            <p:cNvPr id="53257" name="Picture 7" descr="IMG_85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 y="1389"/>
              <a:ext cx="3583" cy="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8" name="Text Box 8"/>
            <p:cNvSpPr txBox="1">
              <a:spLocks noChangeArrowheads="1"/>
            </p:cNvSpPr>
            <p:nvPr/>
          </p:nvSpPr>
          <p:spPr bwMode="auto">
            <a:xfrm>
              <a:off x="441" y="4427"/>
              <a:ext cx="4467"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The redesigned part fulfills test requirements.</a:t>
              </a:r>
            </a:p>
          </p:txBody>
        </p:sp>
      </p:grpSp>
    </p:spTree>
    <p:extLst>
      <p:ext uri="{BB962C8B-B14F-4D97-AF65-F5344CB8AC3E}">
        <p14:creationId xmlns:p14="http://schemas.microsoft.com/office/powerpoint/2010/main" val="392157243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63180"/>
                                        </p:tgtEl>
                                        <p:attrNameLst>
                                          <p:attrName>style.visibility</p:attrName>
                                        </p:attrNameLst>
                                      </p:cBhvr>
                                      <p:to>
                                        <p:strVal val="visible"/>
                                      </p:to>
                                    </p:set>
                                    <p:anim calcmode="lin" valueType="num">
                                      <p:cBhvr additive="base">
                                        <p:cTn id="7" dur="1000" fill="hold"/>
                                        <p:tgtEl>
                                          <p:spTgt spid="263180"/>
                                        </p:tgtEl>
                                        <p:attrNameLst>
                                          <p:attrName>ppt_x</p:attrName>
                                        </p:attrNameLst>
                                      </p:cBhvr>
                                      <p:tavLst>
                                        <p:tav tm="0">
                                          <p:val>
                                            <p:strVal val="#ppt_x"/>
                                          </p:val>
                                        </p:tav>
                                        <p:tav tm="100000">
                                          <p:val>
                                            <p:strVal val="#ppt_x"/>
                                          </p:val>
                                        </p:tav>
                                      </p:tavLst>
                                    </p:anim>
                                    <p:anim calcmode="lin" valueType="num">
                                      <p:cBhvr additive="base">
                                        <p:cTn id="8" dur="1000" fill="hold"/>
                                        <p:tgtEl>
                                          <p:spTgt spid="26318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63195"/>
                                        </p:tgtEl>
                                        <p:attrNameLst>
                                          <p:attrName>style.visibility</p:attrName>
                                        </p:attrNameLst>
                                      </p:cBhvr>
                                      <p:to>
                                        <p:strVal val="visible"/>
                                      </p:to>
                                    </p:set>
                                    <p:anim calcmode="lin" valueType="num">
                                      <p:cBhvr additive="base">
                                        <p:cTn id="13" dur="1000" fill="hold"/>
                                        <p:tgtEl>
                                          <p:spTgt spid="263195"/>
                                        </p:tgtEl>
                                        <p:attrNameLst>
                                          <p:attrName>ppt_x</p:attrName>
                                        </p:attrNameLst>
                                      </p:cBhvr>
                                      <p:tavLst>
                                        <p:tav tm="0">
                                          <p:val>
                                            <p:strVal val="#ppt_x"/>
                                          </p:val>
                                        </p:tav>
                                        <p:tav tm="100000">
                                          <p:val>
                                            <p:strVal val="#ppt_x"/>
                                          </p:val>
                                        </p:tav>
                                      </p:tavLst>
                                    </p:anim>
                                    <p:anim calcmode="lin" valueType="num">
                                      <p:cBhvr additive="base">
                                        <p:cTn id="14" dur="1000" fill="hold"/>
                                        <p:tgtEl>
                                          <p:spTgt spid="2631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8" descr="D:\ACTUAL\EMS\Model\EMS26\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305067" y="972936"/>
            <a:ext cx="2689555" cy="319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7" descr="D:\ACTUAL\EMS\Model\EMS26\e.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87868" y="3690498"/>
            <a:ext cx="2645632" cy="3142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 descr="D:\ACTUAL\EMS\Model\EMS26\a.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13718" y="1056434"/>
            <a:ext cx="2471209" cy="293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48"/>
          <p:cNvSpPr txBox="1">
            <a:spLocks noChangeArrowheads="1"/>
          </p:cNvSpPr>
          <p:nvPr/>
        </p:nvSpPr>
        <p:spPr bwMode="auto">
          <a:xfrm>
            <a:off x="182563" y="1173162"/>
            <a:ext cx="4929497" cy="369332"/>
          </a:xfrm>
          <a:prstGeom prst="rect">
            <a:avLst/>
          </a:prstGeom>
          <a:noFill/>
          <a:ln w="9525">
            <a:noFill/>
            <a:miter lim="800000"/>
            <a:headEnd/>
            <a:tailEnd/>
          </a:ln>
        </p:spPr>
        <p:txBody>
          <a:bodyPr wrap="square">
            <a:spAutoFit/>
          </a:bodyPr>
          <a:lstStyle>
            <a:defPPr>
              <a:defRPr lang="en-US"/>
            </a:defPPr>
            <a:lvl1pPr algn="l" rtl="0" fontAlgn="base" latinLnBrk="1">
              <a:spcBef>
                <a:spcPct val="0"/>
              </a:spcBef>
              <a:spcAft>
                <a:spcPct val="0"/>
              </a:spcAft>
              <a:defRPr kumimoji="1" sz="2400" kern="1200">
                <a:solidFill>
                  <a:schemeClr val="tx1"/>
                </a:solidFill>
                <a:latin typeface="Arial" charset="0"/>
                <a:ea typeface="굴림" charset="-127"/>
                <a:cs typeface="+mn-cs"/>
              </a:defRPr>
            </a:lvl1pPr>
            <a:lvl2pPr marL="457200" algn="l" rtl="0" fontAlgn="base" latinLnBrk="1">
              <a:spcBef>
                <a:spcPct val="0"/>
              </a:spcBef>
              <a:spcAft>
                <a:spcPct val="0"/>
              </a:spcAft>
              <a:defRPr kumimoji="1" sz="2400" kern="1200">
                <a:solidFill>
                  <a:schemeClr val="tx1"/>
                </a:solidFill>
                <a:latin typeface="Arial" charset="0"/>
                <a:ea typeface="굴림" charset="-127"/>
                <a:cs typeface="+mn-cs"/>
              </a:defRPr>
            </a:lvl2pPr>
            <a:lvl3pPr marL="914400" algn="l" rtl="0" fontAlgn="base" latinLnBrk="1">
              <a:spcBef>
                <a:spcPct val="0"/>
              </a:spcBef>
              <a:spcAft>
                <a:spcPct val="0"/>
              </a:spcAft>
              <a:defRPr kumimoji="1" sz="2400" kern="1200">
                <a:solidFill>
                  <a:schemeClr val="tx1"/>
                </a:solidFill>
                <a:latin typeface="Arial" charset="0"/>
                <a:ea typeface="굴림" charset="-127"/>
                <a:cs typeface="+mn-cs"/>
              </a:defRPr>
            </a:lvl3pPr>
            <a:lvl4pPr marL="1371600" algn="l" rtl="0" fontAlgn="base" latinLnBrk="1">
              <a:spcBef>
                <a:spcPct val="0"/>
              </a:spcBef>
              <a:spcAft>
                <a:spcPct val="0"/>
              </a:spcAft>
              <a:defRPr kumimoji="1" sz="2400" kern="1200">
                <a:solidFill>
                  <a:schemeClr val="tx1"/>
                </a:solidFill>
                <a:latin typeface="Arial" charset="0"/>
                <a:ea typeface="굴림" charset="-127"/>
                <a:cs typeface="+mn-cs"/>
              </a:defRPr>
            </a:lvl4pPr>
            <a:lvl5pPr marL="1828800" algn="l" rtl="0" fontAlgn="base" latinLnBrk="1">
              <a:spcBef>
                <a:spcPct val="0"/>
              </a:spcBef>
              <a:spcAft>
                <a:spcPct val="0"/>
              </a:spcAft>
              <a:defRPr kumimoji="1" sz="2400" kern="1200">
                <a:solidFill>
                  <a:schemeClr val="tx1"/>
                </a:solidFill>
                <a:latin typeface="Arial" charset="0"/>
                <a:ea typeface="굴림" charset="-127"/>
                <a:cs typeface="+mn-cs"/>
              </a:defRPr>
            </a:lvl5pPr>
            <a:lvl6pPr marL="2286000" algn="l" defTabSz="914400" rtl="0" eaLnBrk="1" latinLnBrk="1" hangingPunct="1">
              <a:defRPr kumimoji="1" sz="2400" kern="1200">
                <a:solidFill>
                  <a:schemeClr val="tx1"/>
                </a:solidFill>
                <a:latin typeface="Arial" charset="0"/>
                <a:ea typeface="굴림" charset="-127"/>
                <a:cs typeface="+mn-cs"/>
              </a:defRPr>
            </a:lvl6pPr>
            <a:lvl7pPr marL="2743200" algn="l" defTabSz="914400" rtl="0" eaLnBrk="1" latinLnBrk="1" hangingPunct="1">
              <a:defRPr kumimoji="1" sz="2400" kern="1200">
                <a:solidFill>
                  <a:schemeClr val="tx1"/>
                </a:solidFill>
                <a:latin typeface="Arial" charset="0"/>
                <a:ea typeface="굴림" charset="-127"/>
                <a:cs typeface="+mn-cs"/>
              </a:defRPr>
            </a:lvl7pPr>
            <a:lvl8pPr marL="3200400" algn="l" defTabSz="914400" rtl="0" eaLnBrk="1" latinLnBrk="1" hangingPunct="1">
              <a:defRPr kumimoji="1" sz="2400" kern="1200">
                <a:solidFill>
                  <a:schemeClr val="tx1"/>
                </a:solidFill>
                <a:latin typeface="Arial" charset="0"/>
                <a:ea typeface="굴림" charset="-127"/>
                <a:cs typeface="+mn-cs"/>
              </a:defRPr>
            </a:lvl8pPr>
            <a:lvl9pPr marL="3657600" algn="l" defTabSz="914400" rtl="0" eaLnBrk="1" latinLnBrk="1" hangingPunct="1">
              <a:defRPr kumimoji="1" sz="2400" kern="1200">
                <a:solidFill>
                  <a:schemeClr val="tx1"/>
                </a:solidFill>
                <a:latin typeface="Arial" charset="0"/>
                <a:ea typeface="굴림" charset="-127"/>
                <a:cs typeface="+mn-cs"/>
              </a:defRPr>
            </a:lvl9pPr>
          </a:lstStyle>
          <a:p>
            <a:pPr marL="1588">
              <a:buFontTx/>
              <a:buBlip>
                <a:blip r:embed="rId5"/>
              </a:buBlip>
              <a:defRPr/>
            </a:pPr>
            <a:r>
              <a:rPr lang="en-US" altLang="ko-KR" sz="1800" dirty="0">
                <a:solidFill>
                  <a:schemeClr val="tx1">
                    <a:lumMod val="75000"/>
                    <a:lumOff val="25000"/>
                  </a:schemeClr>
                </a:solidFill>
                <a:latin typeface="Arial" pitchFamily="34" charset="0"/>
                <a:ea typeface="맑은 고딕" pitchFamily="50" charset="-127"/>
                <a:cs typeface="Arial" pitchFamily="34" charset="0"/>
              </a:rPr>
              <a:t> Normal mode results at peak of A,B,C,D</a:t>
            </a:r>
            <a:endParaRPr lang="en-US" altLang="ko-KR" sz="1800" dirty="0">
              <a:solidFill>
                <a:schemeClr val="accent1">
                  <a:lumMod val="75000"/>
                </a:schemeClr>
              </a:solidFill>
              <a:latin typeface="Arial" pitchFamily="34" charset="0"/>
              <a:ea typeface="맑은 고딕" pitchFamily="50" charset="-127"/>
              <a:cs typeface="Arial" pitchFamily="34" charset="0"/>
            </a:endParaRPr>
          </a:p>
        </p:txBody>
      </p:sp>
      <p:sp>
        <p:nvSpPr>
          <p:cNvPr id="32" name="직사각형 17"/>
          <p:cNvSpPr>
            <a:spLocks noChangeArrowheads="1"/>
          </p:cNvSpPr>
          <p:nvPr/>
        </p:nvSpPr>
        <p:spPr bwMode="auto">
          <a:xfrm>
            <a:off x="3169205" y="2367710"/>
            <a:ext cx="1796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Arial" panose="020B0604020202020204" pitchFamily="34" charset="0"/>
                <a:ea typeface="굴림" panose="020B0600000101010101" pitchFamily="34" charset="-127"/>
              </a:defRPr>
            </a:lvl1pPr>
            <a:lvl2pPr marL="742950" indent="-285750" eaLnBrk="0" hangingPunct="0">
              <a:defRPr kumimoji="1" sz="2400" b="1">
                <a:solidFill>
                  <a:schemeClr val="tx1"/>
                </a:solidFill>
                <a:latin typeface="Arial" panose="020B0604020202020204" pitchFamily="34" charset="0"/>
                <a:ea typeface="굴림" panose="020B0600000101010101" pitchFamily="34" charset="-127"/>
              </a:defRPr>
            </a:lvl2pPr>
            <a:lvl3pPr marL="1143000" indent="-228600" eaLnBrk="0" hangingPunct="0">
              <a:defRPr kumimoji="1" sz="2400" b="1">
                <a:solidFill>
                  <a:schemeClr val="tx1"/>
                </a:solidFill>
                <a:latin typeface="Arial" panose="020B0604020202020204" pitchFamily="34" charset="0"/>
                <a:ea typeface="굴림" panose="020B0600000101010101" pitchFamily="34" charset="-127"/>
              </a:defRPr>
            </a:lvl3pPr>
            <a:lvl4pPr marL="1600200" indent="-228600" eaLnBrk="0" hangingPunct="0">
              <a:defRPr kumimoji="1" sz="2400" b="1">
                <a:solidFill>
                  <a:schemeClr val="tx1"/>
                </a:solidFill>
                <a:latin typeface="Arial" panose="020B0604020202020204" pitchFamily="34" charset="0"/>
                <a:ea typeface="굴림" panose="020B0600000101010101" pitchFamily="34" charset="-127"/>
              </a:defRPr>
            </a:lvl4pPr>
            <a:lvl5pPr marL="2057400" indent="-228600" eaLnBrk="0" hangingPunct="0">
              <a:defRPr kumimoji="1" sz="2400" b="1">
                <a:solidFill>
                  <a:schemeClr val="tx1"/>
                </a:solidFill>
                <a:latin typeface="Arial" panose="020B0604020202020204" pitchFamily="34" charset="0"/>
                <a:ea typeface="굴림" panose="020B0600000101010101" pitchFamily="34" charset="-127"/>
              </a:defRPr>
            </a:lvl5pPr>
            <a:lvl6pPr marL="2514600" indent="-228600" eaLnBrk="0" fontAlgn="base" latinLnBrk="1" hangingPunct="0">
              <a:spcBef>
                <a:spcPct val="0"/>
              </a:spcBef>
              <a:spcAft>
                <a:spcPct val="0"/>
              </a:spcAft>
              <a:defRPr kumimoji="1" sz="2400" b="1">
                <a:solidFill>
                  <a:schemeClr val="tx1"/>
                </a:solidFill>
                <a:latin typeface="Arial" panose="020B0604020202020204" pitchFamily="34" charset="0"/>
                <a:ea typeface="굴림" panose="020B0600000101010101" pitchFamily="34" charset="-127"/>
              </a:defRPr>
            </a:lvl6pPr>
            <a:lvl7pPr marL="2971800" indent="-228600" eaLnBrk="0" fontAlgn="base" latinLnBrk="1" hangingPunct="0">
              <a:spcBef>
                <a:spcPct val="0"/>
              </a:spcBef>
              <a:spcAft>
                <a:spcPct val="0"/>
              </a:spcAft>
              <a:defRPr kumimoji="1" sz="2400" b="1">
                <a:solidFill>
                  <a:schemeClr val="tx1"/>
                </a:solidFill>
                <a:latin typeface="Arial" panose="020B0604020202020204" pitchFamily="34" charset="0"/>
                <a:ea typeface="굴림" panose="020B0600000101010101" pitchFamily="34" charset="-127"/>
              </a:defRPr>
            </a:lvl7pPr>
            <a:lvl8pPr marL="3429000" indent="-228600" eaLnBrk="0" fontAlgn="base" latinLnBrk="1" hangingPunct="0">
              <a:spcBef>
                <a:spcPct val="0"/>
              </a:spcBef>
              <a:spcAft>
                <a:spcPct val="0"/>
              </a:spcAft>
              <a:defRPr kumimoji="1" sz="2400" b="1">
                <a:solidFill>
                  <a:schemeClr val="tx1"/>
                </a:solidFill>
                <a:latin typeface="Arial" panose="020B0604020202020204" pitchFamily="34" charset="0"/>
                <a:ea typeface="굴림" panose="020B0600000101010101" pitchFamily="34" charset="-127"/>
              </a:defRPr>
            </a:lvl8pPr>
            <a:lvl9pPr marL="3886200" indent="-228600" eaLnBrk="0" fontAlgn="base" latinLnBrk="1" hangingPunct="0">
              <a:spcBef>
                <a:spcPct val="0"/>
              </a:spcBef>
              <a:spcAft>
                <a:spcPct val="0"/>
              </a:spcAft>
              <a:defRPr kumimoji="1" sz="2400" b="1">
                <a:solidFill>
                  <a:schemeClr val="tx1"/>
                </a:solidFill>
                <a:latin typeface="Arial" panose="020B0604020202020204" pitchFamily="34" charset="0"/>
                <a:ea typeface="굴림" panose="020B0600000101010101" pitchFamily="34" charset="-127"/>
              </a:defRPr>
            </a:lvl9pPr>
          </a:lstStyle>
          <a:p>
            <a:pPr eaLnBrk="1" hangingPunct="1"/>
            <a:r>
              <a:rPr lang="en-US" altLang="ko-KR" sz="1800" b="0" dirty="0">
                <a:solidFill>
                  <a:srgbClr val="0000FF"/>
                </a:solidFill>
              </a:rPr>
              <a:t>Mode1 : 117Hz</a:t>
            </a:r>
          </a:p>
        </p:txBody>
      </p:sp>
      <p:sp>
        <p:nvSpPr>
          <p:cNvPr id="33" name="직사각형 17"/>
          <p:cNvSpPr>
            <a:spLocks noChangeArrowheads="1"/>
          </p:cNvSpPr>
          <p:nvPr/>
        </p:nvSpPr>
        <p:spPr bwMode="auto">
          <a:xfrm>
            <a:off x="5531404" y="2367710"/>
            <a:ext cx="18838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Arial" panose="020B0604020202020204" pitchFamily="34" charset="0"/>
                <a:ea typeface="굴림" panose="020B0600000101010101" pitchFamily="34" charset="-127"/>
              </a:defRPr>
            </a:lvl1pPr>
            <a:lvl2pPr marL="742950" indent="-285750" eaLnBrk="0" hangingPunct="0">
              <a:defRPr kumimoji="1" sz="2400" b="1">
                <a:solidFill>
                  <a:schemeClr val="tx1"/>
                </a:solidFill>
                <a:latin typeface="Arial" panose="020B0604020202020204" pitchFamily="34" charset="0"/>
                <a:ea typeface="굴림" panose="020B0600000101010101" pitchFamily="34" charset="-127"/>
              </a:defRPr>
            </a:lvl2pPr>
            <a:lvl3pPr marL="1143000" indent="-228600" eaLnBrk="0" hangingPunct="0">
              <a:defRPr kumimoji="1" sz="2400" b="1">
                <a:solidFill>
                  <a:schemeClr val="tx1"/>
                </a:solidFill>
                <a:latin typeface="Arial" panose="020B0604020202020204" pitchFamily="34" charset="0"/>
                <a:ea typeface="굴림" panose="020B0600000101010101" pitchFamily="34" charset="-127"/>
              </a:defRPr>
            </a:lvl3pPr>
            <a:lvl4pPr marL="1600200" indent="-228600" eaLnBrk="0" hangingPunct="0">
              <a:defRPr kumimoji="1" sz="2400" b="1">
                <a:solidFill>
                  <a:schemeClr val="tx1"/>
                </a:solidFill>
                <a:latin typeface="Arial" panose="020B0604020202020204" pitchFamily="34" charset="0"/>
                <a:ea typeface="굴림" panose="020B0600000101010101" pitchFamily="34" charset="-127"/>
              </a:defRPr>
            </a:lvl4pPr>
            <a:lvl5pPr marL="2057400" indent="-228600" eaLnBrk="0" hangingPunct="0">
              <a:defRPr kumimoji="1" sz="2400" b="1">
                <a:solidFill>
                  <a:schemeClr val="tx1"/>
                </a:solidFill>
                <a:latin typeface="Arial" panose="020B0604020202020204" pitchFamily="34" charset="0"/>
                <a:ea typeface="굴림" panose="020B0600000101010101" pitchFamily="34" charset="-127"/>
              </a:defRPr>
            </a:lvl5pPr>
            <a:lvl6pPr marL="2514600" indent="-228600" eaLnBrk="0" fontAlgn="base" latinLnBrk="1" hangingPunct="0">
              <a:spcBef>
                <a:spcPct val="0"/>
              </a:spcBef>
              <a:spcAft>
                <a:spcPct val="0"/>
              </a:spcAft>
              <a:defRPr kumimoji="1" sz="2400" b="1">
                <a:solidFill>
                  <a:schemeClr val="tx1"/>
                </a:solidFill>
                <a:latin typeface="Arial" panose="020B0604020202020204" pitchFamily="34" charset="0"/>
                <a:ea typeface="굴림" panose="020B0600000101010101" pitchFamily="34" charset="-127"/>
              </a:defRPr>
            </a:lvl6pPr>
            <a:lvl7pPr marL="2971800" indent="-228600" eaLnBrk="0" fontAlgn="base" latinLnBrk="1" hangingPunct="0">
              <a:spcBef>
                <a:spcPct val="0"/>
              </a:spcBef>
              <a:spcAft>
                <a:spcPct val="0"/>
              </a:spcAft>
              <a:defRPr kumimoji="1" sz="2400" b="1">
                <a:solidFill>
                  <a:schemeClr val="tx1"/>
                </a:solidFill>
                <a:latin typeface="Arial" panose="020B0604020202020204" pitchFamily="34" charset="0"/>
                <a:ea typeface="굴림" panose="020B0600000101010101" pitchFamily="34" charset="-127"/>
              </a:defRPr>
            </a:lvl7pPr>
            <a:lvl8pPr marL="3429000" indent="-228600" eaLnBrk="0" fontAlgn="base" latinLnBrk="1" hangingPunct="0">
              <a:spcBef>
                <a:spcPct val="0"/>
              </a:spcBef>
              <a:spcAft>
                <a:spcPct val="0"/>
              </a:spcAft>
              <a:defRPr kumimoji="1" sz="2400" b="1">
                <a:solidFill>
                  <a:schemeClr val="tx1"/>
                </a:solidFill>
                <a:latin typeface="Arial" panose="020B0604020202020204" pitchFamily="34" charset="0"/>
                <a:ea typeface="굴림" panose="020B0600000101010101" pitchFamily="34" charset="-127"/>
              </a:defRPr>
            </a:lvl8pPr>
            <a:lvl9pPr marL="3886200" indent="-228600" eaLnBrk="0" fontAlgn="base" latinLnBrk="1" hangingPunct="0">
              <a:spcBef>
                <a:spcPct val="0"/>
              </a:spcBef>
              <a:spcAft>
                <a:spcPct val="0"/>
              </a:spcAft>
              <a:defRPr kumimoji="1" sz="2400" b="1">
                <a:solidFill>
                  <a:schemeClr val="tx1"/>
                </a:solidFill>
                <a:latin typeface="Arial" panose="020B0604020202020204" pitchFamily="34" charset="0"/>
                <a:ea typeface="굴림" panose="020B0600000101010101" pitchFamily="34" charset="-127"/>
              </a:defRPr>
            </a:lvl9pPr>
          </a:lstStyle>
          <a:p>
            <a:pPr eaLnBrk="1" hangingPunct="1"/>
            <a:r>
              <a:rPr lang="en-US" altLang="ko-KR" sz="1800" b="0" dirty="0">
                <a:solidFill>
                  <a:srgbClr val="0000FF"/>
                </a:solidFill>
              </a:rPr>
              <a:t>Mode3 : 233Hz</a:t>
            </a:r>
          </a:p>
        </p:txBody>
      </p:sp>
      <p:sp>
        <p:nvSpPr>
          <p:cNvPr id="34" name="직사각형 17"/>
          <p:cNvSpPr>
            <a:spLocks noChangeArrowheads="1"/>
          </p:cNvSpPr>
          <p:nvPr/>
        </p:nvSpPr>
        <p:spPr bwMode="auto">
          <a:xfrm>
            <a:off x="6642230" y="4595528"/>
            <a:ext cx="18370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Arial" panose="020B0604020202020204" pitchFamily="34" charset="0"/>
                <a:ea typeface="굴림" panose="020B0600000101010101" pitchFamily="34" charset="-127"/>
              </a:defRPr>
            </a:lvl1pPr>
            <a:lvl2pPr marL="742950" indent="-285750" eaLnBrk="0" hangingPunct="0">
              <a:defRPr kumimoji="1" sz="2400" b="1">
                <a:solidFill>
                  <a:schemeClr val="tx1"/>
                </a:solidFill>
                <a:latin typeface="Arial" panose="020B0604020202020204" pitchFamily="34" charset="0"/>
                <a:ea typeface="굴림" panose="020B0600000101010101" pitchFamily="34" charset="-127"/>
              </a:defRPr>
            </a:lvl2pPr>
            <a:lvl3pPr marL="1143000" indent="-228600" eaLnBrk="0" hangingPunct="0">
              <a:defRPr kumimoji="1" sz="2400" b="1">
                <a:solidFill>
                  <a:schemeClr val="tx1"/>
                </a:solidFill>
                <a:latin typeface="Arial" panose="020B0604020202020204" pitchFamily="34" charset="0"/>
                <a:ea typeface="굴림" panose="020B0600000101010101" pitchFamily="34" charset="-127"/>
              </a:defRPr>
            </a:lvl3pPr>
            <a:lvl4pPr marL="1600200" indent="-228600" eaLnBrk="0" hangingPunct="0">
              <a:defRPr kumimoji="1" sz="2400" b="1">
                <a:solidFill>
                  <a:schemeClr val="tx1"/>
                </a:solidFill>
                <a:latin typeface="Arial" panose="020B0604020202020204" pitchFamily="34" charset="0"/>
                <a:ea typeface="굴림" panose="020B0600000101010101" pitchFamily="34" charset="-127"/>
              </a:defRPr>
            </a:lvl4pPr>
            <a:lvl5pPr marL="2057400" indent="-228600" eaLnBrk="0" hangingPunct="0">
              <a:defRPr kumimoji="1" sz="2400" b="1">
                <a:solidFill>
                  <a:schemeClr val="tx1"/>
                </a:solidFill>
                <a:latin typeface="Arial" panose="020B0604020202020204" pitchFamily="34" charset="0"/>
                <a:ea typeface="굴림" panose="020B0600000101010101" pitchFamily="34" charset="-127"/>
              </a:defRPr>
            </a:lvl5pPr>
            <a:lvl6pPr marL="2514600" indent="-228600" eaLnBrk="0" fontAlgn="base" latinLnBrk="1" hangingPunct="0">
              <a:spcBef>
                <a:spcPct val="0"/>
              </a:spcBef>
              <a:spcAft>
                <a:spcPct val="0"/>
              </a:spcAft>
              <a:defRPr kumimoji="1" sz="2400" b="1">
                <a:solidFill>
                  <a:schemeClr val="tx1"/>
                </a:solidFill>
                <a:latin typeface="Arial" panose="020B0604020202020204" pitchFamily="34" charset="0"/>
                <a:ea typeface="굴림" panose="020B0600000101010101" pitchFamily="34" charset="-127"/>
              </a:defRPr>
            </a:lvl6pPr>
            <a:lvl7pPr marL="2971800" indent="-228600" eaLnBrk="0" fontAlgn="base" latinLnBrk="1" hangingPunct="0">
              <a:spcBef>
                <a:spcPct val="0"/>
              </a:spcBef>
              <a:spcAft>
                <a:spcPct val="0"/>
              </a:spcAft>
              <a:defRPr kumimoji="1" sz="2400" b="1">
                <a:solidFill>
                  <a:schemeClr val="tx1"/>
                </a:solidFill>
                <a:latin typeface="Arial" panose="020B0604020202020204" pitchFamily="34" charset="0"/>
                <a:ea typeface="굴림" panose="020B0600000101010101" pitchFamily="34" charset="-127"/>
              </a:defRPr>
            </a:lvl7pPr>
            <a:lvl8pPr marL="3429000" indent="-228600" eaLnBrk="0" fontAlgn="base" latinLnBrk="1" hangingPunct="0">
              <a:spcBef>
                <a:spcPct val="0"/>
              </a:spcBef>
              <a:spcAft>
                <a:spcPct val="0"/>
              </a:spcAft>
              <a:defRPr kumimoji="1" sz="2400" b="1">
                <a:solidFill>
                  <a:schemeClr val="tx1"/>
                </a:solidFill>
                <a:latin typeface="Arial" panose="020B0604020202020204" pitchFamily="34" charset="0"/>
                <a:ea typeface="굴림" panose="020B0600000101010101" pitchFamily="34" charset="-127"/>
              </a:defRPr>
            </a:lvl8pPr>
            <a:lvl9pPr marL="3886200" indent="-228600" eaLnBrk="0" fontAlgn="base" latinLnBrk="1" hangingPunct="0">
              <a:spcBef>
                <a:spcPct val="0"/>
              </a:spcBef>
              <a:spcAft>
                <a:spcPct val="0"/>
              </a:spcAft>
              <a:defRPr kumimoji="1" sz="2400" b="1">
                <a:solidFill>
                  <a:schemeClr val="tx1"/>
                </a:solidFill>
                <a:latin typeface="Arial" panose="020B0604020202020204" pitchFamily="34" charset="0"/>
                <a:ea typeface="굴림" panose="020B0600000101010101" pitchFamily="34" charset="-127"/>
              </a:defRPr>
            </a:lvl9pPr>
          </a:lstStyle>
          <a:p>
            <a:pPr eaLnBrk="1" hangingPunct="1"/>
            <a:r>
              <a:rPr lang="en-US" altLang="ko-KR" sz="1800" b="0" dirty="0">
                <a:solidFill>
                  <a:srgbClr val="0000FF"/>
                </a:solidFill>
              </a:rPr>
              <a:t>Mode5 : 350Hz</a:t>
            </a:r>
          </a:p>
        </p:txBody>
      </p:sp>
      <p:pic>
        <p:nvPicPr>
          <p:cNvPr id="35" name="Picture 1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497" y="3288039"/>
            <a:ext cx="4142665" cy="3165204"/>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타원 1"/>
          <p:cNvSpPr/>
          <p:nvPr/>
        </p:nvSpPr>
        <p:spPr>
          <a:xfrm>
            <a:off x="791580" y="3735843"/>
            <a:ext cx="304800" cy="3048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sp>
        <p:nvSpPr>
          <p:cNvPr id="37" name="타원 16"/>
          <p:cNvSpPr/>
          <p:nvPr/>
        </p:nvSpPr>
        <p:spPr>
          <a:xfrm>
            <a:off x="1286635" y="4536919"/>
            <a:ext cx="242888" cy="23495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sp>
        <p:nvSpPr>
          <p:cNvPr id="38" name="타원 17"/>
          <p:cNvSpPr/>
          <p:nvPr/>
        </p:nvSpPr>
        <p:spPr>
          <a:xfrm>
            <a:off x="1736685" y="4964860"/>
            <a:ext cx="242887" cy="23495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sp>
        <p:nvSpPr>
          <p:cNvPr id="15" name="Rectangle 3"/>
          <p:cNvSpPr>
            <a:spLocks noChangeArrowheads="1"/>
          </p:cNvSpPr>
          <p:nvPr/>
        </p:nvSpPr>
        <p:spPr bwMode="auto">
          <a:xfrm>
            <a:off x="0" y="197079"/>
            <a:ext cx="9144000" cy="581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881" tIns="43941" rIns="87881" bIns="43941">
            <a:spAutoFit/>
          </a:bodyPr>
          <a:lstStyle>
            <a:lvl1pPr algn="ctr" defTabSz="873125">
              <a:spcBef>
                <a:spcPct val="50000"/>
              </a:spcBef>
              <a:defRPr sz="2000" b="1">
                <a:solidFill>
                  <a:schemeClr val="tx1"/>
                </a:solidFill>
                <a:latin typeface="Arial" panose="020B0604020202020204" pitchFamily="34" charset="0"/>
              </a:defRPr>
            </a:lvl1pPr>
            <a:lvl2pPr marL="742950" indent="-285750" algn="ctr" defTabSz="873125">
              <a:spcBef>
                <a:spcPct val="50000"/>
              </a:spcBef>
              <a:defRPr sz="2000" b="1">
                <a:solidFill>
                  <a:schemeClr val="tx1"/>
                </a:solidFill>
                <a:latin typeface="Arial" panose="020B0604020202020204" pitchFamily="34" charset="0"/>
              </a:defRPr>
            </a:lvl2pPr>
            <a:lvl3pPr marL="1143000" indent="-228600" algn="ctr" defTabSz="873125">
              <a:spcBef>
                <a:spcPct val="50000"/>
              </a:spcBef>
              <a:defRPr sz="2000" b="1">
                <a:solidFill>
                  <a:schemeClr val="tx1"/>
                </a:solidFill>
                <a:latin typeface="Arial" panose="020B0604020202020204" pitchFamily="34" charset="0"/>
              </a:defRPr>
            </a:lvl3pPr>
            <a:lvl4pPr marL="1600200" indent="-228600" algn="ctr" defTabSz="873125">
              <a:spcBef>
                <a:spcPct val="50000"/>
              </a:spcBef>
              <a:defRPr sz="2000" b="1">
                <a:solidFill>
                  <a:schemeClr val="tx1"/>
                </a:solidFill>
                <a:latin typeface="Arial" panose="020B0604020202020204" pitchFamily="34" charset="0"/>
              </a:defRPr>
            </a:lvl4pPr>
            <a:lvl5pPr marL="2057400" indent="-228600" algn="ctr" defTabSz="873125">
              <a:spcBef>
                <a:spcPct val="50000"/>
              </a:spcBef>
              <a:defRPr sz="2000" b="1">
                <a:solidFill>
                  <a:schemeClr val="tx1"/>
                </a:solidFill>
                <a:latin typeface="Arial" panose="020B0604020202020204" pitchFamily="34" charset="0"/>
              </a:defRPr>
            </a:lvl5pPr>
            <a:lvl6pPr marL="2514600" indent="-228600" algn="ctr" defTabSz="873125"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defTabSz="873125"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defTabSz="873125"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defTabSz="873125" eaLnBrk="0" fontAlgn="base" hangingPunct="0">
              <a:spcBef>
                <a:spcPct val="50000"/>
              </a:spcBef>
              <a:spcAft>
                <a:spcPct val="0"/>
              </a:spcAft>
              <a:defRPr sz="2000" b="1">
                <a:solidFill>
                  <a:schemeClr val="tx1"/>
                </a:solidFill>
                <a:latin typeface="Arial" panose="020B0604020202020204" pitchFamily="34" charset="0"/>
              </a:defRPr>
            </a:lvl9pPr>
          </a:lstStyle>
          <a:p>
            <a:pPr>
              <a:spcBef>
                <a:spcPct val="0"/>
              </a:spcBef>
            </a:pPr>
            <a:r>
              <a:rPr lang="en-US" altLang="de-DE" sz="3200" kern="0" dirty="0"/>
              <a:t>Vibration Analysis of Air Duct</a:t>
            </a:r>
            <a:endParaRPr lang="en-GB" altLang="de-DE" sz="3200" kern="0" dirty="0"/>
          </a:p>
        </p:txBody>
      </p:sp>
    </p:spTree>
    <p:extLst>
      <p:ext uri="{BB962C8B-B14F-4D97-AF65-F5344CB8AC3E}">
        <p14:creationId xmlns:p14="http://schemas.microsoft.com/office/powerpoint/2010/main" val="824326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3"/>
          <p:cNvSpPr>
            <a:spLocks noChangeArrowheads="1"/>
          </p:cNvSpPr>
          <p:nvPr/>
        </p:nvSpPr>
        <p:spPr bwMode="auto">
          <a:xfrm>
            <a:off x="0" y="120880"/>
            <a:ext cx="9144000" cy="581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881" tIns="43941" rIns="87881" bIns="43941">
            <a:spAutoFit/>
          </a:bodyPr>
          <a:lstStyle>
            <a:lvl1pPr algn="ctr" defTabSz="873125">
              <a:spcBef>
                <a:spcPct val="50000"/>
              </a:spcBef>
              <a:defRPr sz="2000" b="1">
                <a:solidFill>
                  <a:schemeClr val="tx1"/>
                </a:solidFill>
                <a:latin typeface="Arial" panose="020B0604020202020204" pitchFamily="34" charset="0"/>
              </a:defRPr>
            </a:lvl1pPr>
            <a:lvl2pPr marL="742950" indent="-285750" algn="ctr" defTabSz="873125">
              <a:spcBef>
                <a:spcPct val="50000"/>
              </a:spcBef>
              <a:defRPr sz="2000" b="1">
                <a:solidFill>
                  <a:schemeClr val="tx1"/>
                </a:solidFill>
                <a:latin typeface="Arial" panose="020B0604020202020204" pitchFamily="34" charset="0"/>
              </a:defRPr>
            </a:lvl2pPr>
            <a:lvl3pPr marL="1143000" indent="-228600" algn="ctr" defTabSz="873125">
              <a:spcBef>
                <a:spcPct val="50000"/>
              </a:spcBef>
              <a:defRPr sz="2000" b="1">
                <a:solidFill>
                  <a:schemeClr val="tx1"/>
                </a:solidFill>
                <a:latin typeface="Arial" panose="020B0604020202020204" pitchFamily="34" charset="0"/>
              </a:defRPr>
            </a:lvl3pPr>
            <a:lvl4pPr marL="1600200" indent="-228600" algn="ctr" defTabSz="873125">
              <a:spcBef>
                <a:spcPct val="50000"/>
              </a:spcBef>
              <a:defRPr sz="2000" b="1">
                <a:solidFill>
                  <a:schemeClr val="tx1"/>
                </a:solidFill>
                <a:latin typeface="Arial" panose="020B0604020202020204" pitchFamily="34" charset="0"/>
              </a:defRPr>
            </a:lvl4pPr>
            <a:lvl5pPr marL="2057400" indent="-228600" algn="ctr" defTabSz="873125">
              <a:spcBef>
                <a:spcPct val="50000"/>
              </a:spcBef>
              <a:defRPr sz="2000" b="1">
                <a:solidFill>
                  <a:schemeClr val="tx1"/>
                </a:solidFill>
                <a:latin typeface="Arial" panose="020B0604020202020204" pitchFamily="34" charset="0"/>
              </a:defRPr>
            </a:lvl5pPr>
            <a:lvl6pPr marL="2514600" indent="-228600" algn="ctr" defTabSz="873125"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defTabSz="873125"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defTabSz="873125"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defTabSz="873125" eaLnBrk="0" fontAlgn="base" hangingPunct="0">
              <a:spcBef>
                <a:spcPct val="50000"/>
              </a:spcBef>
              <a:spcAft>
                <a:spcPct val="0"/>
              </a:spcAft>
              <a:defRPr sz="2000" b="1">
                <a:solidFill>
                  <a:schemeClr val="tx1"/>
                </a:solidFill>
                <a:latin typeface="Arial" panose="020B0604020202020204" pitchFamily="34" charset="0"/>
              </a:defRPr>
            </a:lvl9pPr>
          </a:lstStyle>
          <a:p>
            <a:pPr>
              <a:spcBef>
                <a:spcPct val="0"/>
              </a:spcBef>
            </a:pPr>
            <a:r>
              <a:rPr lang="en-GB" altLang="zh-CN" sz="3200" dirty="0">
                <a:solidFill>
                  <a:schemeClr val="tx2"/>
                </a:solidFill>
                <a:ea typeface="宋体" panose="02010600030101010101" pitchFamily="2" charset="-122"/>
              </a:rPr>
              <a:t>What Do We Need?</a:t>
            </a:r>
            <a:endParaRPr lang="en-US" altLang="zh-CN" sz="3200" dirty="0">
              <a:solidFill>
                <a:schemeClr val="tx2"/>
              </a:solidFill>
              <a:ea typeface="宋体" panose="02010600030101010101" pitchFamily="2" charset="-122"/>
            </a:endParaRPr>
          </a:p>
        </p:txBody>
      </p:sp>
      <p:pic>
        <p:nvPicPr>
          <p:cNvPr id="60419"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6563" y="3963988"/>
            <a:ext cx="2835275"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0"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988" y="1600200"/>
            <a:ext cx="2514600" cy="180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1"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7588" y="1447800"/>
            <a:ext cx="27432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2" name="Picture 32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4165600"/>
            <a:ext cx="20574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3" name="Picture 35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9188" y="4165600"/>
            <a:ext cx="20574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4" name="AutoShape 31"/>
          <p:cNvSpPr>
            <a:spLocks noChangeArrowheads="1"/>
          </p:cNvSpPr>
          <p:nvPr/>
        </p:nvSpPr>
        <p:spPr bwMode="auto">
          <a:xfrm>
            <a:off x="26988" y="3632200"/>
            <a:ext cx="4495800" cy="2438400"/>
          </a:xfrm>
          <a:prstGeom prst="roundRect">
            <a:avLst>
              <a:gd name="adj" fmla="val 7097"/>
            </a:avLst>
          </a:prstGeom>
          <a:noFill/>
          <a:ln w="9525">
            <a:solidFill>
              <a:srgbClr val="96969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0425" name="AutoShape 32"/>
          <p:cNvSpPr>
            <a:spLocks noChangeArrowheads="1"/>
          </p:cNvSpPr>
          <p:nvPr/>
        </p:nvSpPr>
        <p:spPr bwMode="auto">
          <a:xfrm>
            <a:off x="26988" y="1066800"/>
            <a:ext cx="4495800" cy="2438400"/>
          </a:xfrm>
          <a:prstGeom prst="roundRect">
            <a:avLst>
              <a:gd name="adj" fmla="val 7097"/>
            </a:avLst>
          </a:prstGeom>
          <a:noFill/>
          <a:ln w="9525">
            <a:solidFill>
              <a:srgbClr val="96969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0426" name="AutoShape 33"/>
          <p:cNvSpPr>
            <a:spLocks noChangeArrowheads="1"/>
          </p:cNvSpPr>
          <p:nvPr/>
        </p:nvSpPr>
        <p:spPr bwMode="auto">
          <a:xfrm>
            <a:off x="4675188" y="3632200"/>
            <a:ext cx="4495800" cy="2438400"/>
          </a:xfrm>
          <a:prstGeom prst="roundRect">
            <a:avLst>
              <a:gd name="adj" fmla="val 7097"/>
            </a:avLst>
          </a:prstGeom>
          <a:noFill/>
          <a:ln w="9525">
            <a:solidFill>
              <a:srgbClr val="96969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0427" name="Text Box 34"/>
          <p:cNvSpPr txBox="1">
            <a:spLocks noChangeArrowheads="1"/>
          </p:cNvSpPr>
          <p:nvPr/>
        </p:nvSpPr>
        <p:spPr bwMode="auto">
          <a:xfrm>
            <a:off x="26988" y="1143000"/>
            <a:ext cx="449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sz="1600">
                <a:ea typeface="宋体" panose="02010600030101010101" pitchFamily="2" charset="-122"/>
              </a:rPr>
              <a:t>CAD File (*.stp, UG file, Checklist, Objective)</a:t>
            </a:r>
          </a:p>
        </p:txBody>
      </p:sp>
      <p:sp>
        <p:nvSpPr>
          <p:cNvPr id="60428" name="Line 35"/>
          <p:cNvSpPr>
            <a:spLocks noChangeShapeType="1"/>
          </p:cNvSpPr>
          <p:nvPr/>
        </p:nvSpPr>
        <p:spPr bwMode="auto">
          <a:xfrm>
            <a:off x="26988" y="1490663"/>
            <a:ext cx="4495800" cy="0"/>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9" name="Line 36"/>
          <p:cNvSpPr>
            <a:spLocks noChangeShapeType="1"/>
          </p:cNvSpPr>
          <p:nvPr/>
        </p:nvSpPr>
        <p:spPr bwMode="auto">
          <a:xfrm>
            <a:off x="4675188" y="1490663"/>
            <a:ext cx="4495800" cy="0"/>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0" name="Text Box 37"/>
          <p:cNvSpPr txBox="1">
            <a:spLocks noChangeArrowheads="1"/>
          </p:cNvSpPr>
          <p:nvPr/>
        </p:nvSpPr>
        <p:spPr bwMode="auto">
          <a:xfrm>
            <a:off x="4675188" y="1143000"/>
            <a:ext cx="449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sz="1600">
                <a:ea typeface="宋体" panose="02010600030101010101" pitchFamily="2" charset="-122"/>
              </a:rPr>
              <a:t>How the part works? (principle, loading)</a:t>
            </a:r>
          </a:p>
        </p:txBody>
      </p:sp>
      <p:sp>
        <p:nvSpPr>
          <p:cNvPr id="60431" name="Text Box 38"/>
          <p:cNvSpPr txBox="1">
            <a:spLocks noChangeArrowheads="1"/>
          </p:cNvSpPr>
          <p:nvPr/>
        </p:nvSpPr>
        <p:spPr bwMode="auto">
          <a:xfrm>
            <a:off x="26988" y="3708400"/>
            <a:ext cx="449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sz="1600">
                <a:ea typeface="宋体" panose="02010600030101010101" pitchFamily="2" charset="-122"/>
              </a:rPr>
              <a:t>Test conditions and test results</a:t>
            </a:r>
          </a:p>
        </p:txBody>
      </p:sp>
      <p:sp>
        <p:nvSpPr>
          <p:cNvPr id="60432" name="Line 39"/>
          <p:cNvSpPr>
            <a:spLocks noChangeShapeType="1"/>
          </p:cNvSpPr>
          <p:nvPr/>
        </p:nvSpPr>
        <p:spPr bwMode="auto">
          <a:xfrm>
            <a:off x="4675188" y="4089400"/>
            <a:ext cx="4495800" cy="0"/>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3" name="Line 40"/>
          <p:cNvSpPr>
            <a:spLocks noChangeShapeType="1"/>
          </p:cNvSpPr>
          <p:nvPr/>
        </p:nvSpPr>
        <p:spPr bwMode="auto">
          <a:xfrm>
            <a:off x="26988" y="4089400"/>
            <a:ext cx="4495800" cy="0"/>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4" name="Line 41"/>
          <p:cNvSpPr>
            <a:spLocks noChangeShapeType="1"/>
          </p:cNvSpPr>
          <p:nvPr/>
        </p:nvSpPr>
        <p:spPr bwMode="auto">
          <a:xfrm>
            <a:off x="1946275" y="4241800"/>
            <a:ext cx="0" cy="60960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5" name="Oval 42"/>
          <p:cNvSpPr>
            <a:spLocks noChangeArrowheads="1"/>
          </p:cNvSpPr>
          <p:nvPr/>
        </p:nvSpPr>
        <p:spPr bwMode="auto">
          <a:xfrm>
            <a:off x="2389188" y="4241800"/>
            <a:ext cx="533400" cy="304800"/>
          </a:xfrm>
          <a:prstGeom prst="ellipse">
            <a:avLst/>
          </a:prstGeom>
          <a:noFill/>
          <a:ln w="19050">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0436" name="Oval 43"/>
          <p:cNvSpPr>
            <a:spLocks noChangeArrowheads="1"/>
          </p:cNvSpPr>
          <p:nvPr/>
        </p:nvSpPr>
        <p:spPr bwMode="auto">
          <a:xfrm>
            <a:off x="3151188" y="4318000"/>
            <a:ext cx="533400" cy="304800"/>
          </a:xfrm>
          <a:prstGeom prst="ellipse">
            <a:avLst/>
          </a:prstGeom>
          <a:noFill/>
          <a:ln w="19050">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0437" name="Oval 44"/>
          <p:cNvSpPr>
            <a:spLocks noChangeArrowheads="1"/>
          </p:cNvSpPr>
          <p:nvPr/>
        </p:nvSpPr>
        <p:spPr bwMode="auto">
          <a:xfrm>
            <a:off x="3836988" y="4394200"/>
            <a:ext cx="533400" cy="304800"/>
          </a:xfrm>
          <a:prstGeom prst="ellipse">
            <a:avLst/>
          </a:prstGeom>
          <a:noFill/>
          <a:ln w="19050">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a:ea typeface="宋体" panose="02010600030101010101" pitchFamily="2" charset="-122"/>
            </a:endParaRPr>
          </a:p>
        </p:txBody>
      </p:sp>
      <p:pic>
        <p:nvPicPr>
          <p:cNvPr id="60438" name="Picture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4588" y="1981200"/>
            <a:ext cx="1524000" cy="110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39" name="AutoShape 46"/>
          <p:cNvSpPr>
            <a:spLocks noChangeArrowheads="1"/>
          </p:cNvSpPr>
          <p:nvPr/>
        </p:nvSpPr>
        <p:spPr bwMode="auto">
          <a:xfrm>
            <a:off x="4675188" y="1066800"/>
            <a:ext cx="4495800" cy="2438400"/>
          </a:xfrm>
          <a:prstGeom prst="roundRect">
            <a:avLst>
              <a:gd name="adj" fmla="val 7097"/>
            </a:avLst>
          </a:prstGeom>
          <a:noFill/>
          <a:ln w="9525">
            <a:solidFill>
              <a:srgbClr val="96969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0440" name="Text Box 48"/>
          <p:cNvSpPr txBox="1">
            <a:spLocks noChangeArrowheads="1"/>
          </p:cNvSpPr>
          <p:nvPr/>
        </p:nvSpPr>
        <p:spPr bwMode="auto">
          <a:xfrm>
            <a:off x="4675188" y="3708400"/>
            <a:ext cx="449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sz="1600">
                <a:ea typeface="宋体" panose="02010600030101010101" pitchFamily="2" charset="-122"/>
              </a:rPr>
              <a:t>CAE report done by customer for reference</a:t>
            </a:r>
          </a:p>
        </p:txBody>
      </p:sp>
      <p:sp>
        <p:nvSpPr>
          <p:cNvPr id="60441" name="Rectangle 49"/>
          <p:cNvSpPr>
            <a:spLocks noChangeArrowheads="1"/>
          </p:cNvSpPr>
          <p:nvPr/>
        </p:nvSpPr>
        <p:spPr bwMode="auto">
          <a:xfrm>
            <a:off x="5942013" y="5780088"/>
            <a:ext cx="1066800" cy="76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Tree>
    <p:extLst>
      <p:ext uri="{BB962C8B-B14F-4D97-AF65-F5344CB8AC3E}">
        <p14:creationId xmlns:p14="http://schemas.microsoft.com/office/powerpoint/2010/main" val="1399194265"/>
      </p:ext>
    </p:extLst>
  </p:cSld>
  <p:clrMapOvr>
    <a:masterClrMapping/>
  </p:clrMapOvr>
  <p:transition spd="med">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12"/>
          <p:cNvSpPr txBox="1">
            <a:spLocks noChangeArrowheads="1"/>
          </p:cNvSpPr>
          <p:nvPr/>
        </p:nvSpPr>
        <p:spPr bwMode="auto">
          <a:xfrm>
            <a:off x="611560" y="2273846"/>
            <a:ext cx="7632847" cy="259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7242" tIns="43622" rIns="87242" bIns="43622">
            <a:spAutoFit/>
          </a:bodyPr>
          <a:lstStyle>
            <a:lvl1pPr defTabSz="955675" eaLnBrk="0" hangingPunct="0">
              <a:defRPr>
                <a:solidFill>
                  <a:schemeClr val="tx1"/>
                </a:solidFill>
                <a:latin typeface="Arial" charset="0"/>
                <a:cs typeface="Arial" charset="0"/>
              </a:defRPr>
            </a:lvl1pPr>
            <a:lvl2pPr marL="790575" indent="-323850" defTabSz="955675" eaLnBrk="0" hangingPunct="0">
              <a:defRPr>
                <a:solidFill>
                  <a:schemeClr val="tx1"/>
                </a:solidFill>
                <a:latin typeface="Arial" charset="0"/>
                <a:cs typeface="Arial" charset="0"/>
              </a:defRPr>
            </a:lvl2pPr>
            <a:lvl3pPr marL="1143000" indent="-228600" defTabSz="955675" eaLnBrk="0" hangingPunct="0">
              <a:defRPr>
                <a:solidFill>
                  <a:schemeClr val="tx1"/>
                </a:solidFill>
                <a:latin typeface="Arial" charset="0"/>
                <a:cs typeface="Arial" charset="0"/>
              </a:defRPr>
            </a:lvl3pPr>
            <a:lvl4pPr marL="1600200" indent="-228600" defTabSz="955675" eaLnBrk="0" hangingPunct="0">
              <a:defRPr>
                <a:solidFill>
                  <a:schemeClr val="tx1"/>
                </a:solidFill>
                <a:latin typeface="Arial" charset="0"/>
                <a:cs typeface="Arial" charset="0"/>
              </a:defRPr>
            </a:lvl4pPr>
            <a:lvl5pPr marL="2057400" indent="-228600" defTabSz="955675" eaLnBrk="0" hangingPunct="0">
              <a:defRPr>
                <a:solidFill>
                  <a:schemeClr val="tx1"/>
                </a:solidFill>
                <a:latin typeface="Arial" charset="0"/>
                <a:cs typeface="Arial" charset="0"/>
              </a:defRPr>
            </a:lvl5pPr>
            <a:lvl6pPr marL="2514600" indent="-228600" defTabSz="955675" eaLnBrk="0" fontAlgn="base" hangingPunct="0">
              <a:spcBef>
                <a:spcPct val="0"/>
              </a:spcBef>
              <a:spcAft>
                <a:spcPct val="0"/>
              </a:spcAft>
              <a:defRPr>
                <a:solidFill>
                  <a:schemeClr val="tx1"/>
                </a:solidFill>
                <a:latin typeface="Arial" charset="0"/>
                <a:cs typeface="Arial" charset="0"/>
              </a:defRPr>
            </a:lvl6pPr>
            <a:lvl7pPr marL="2971800" indent="-228600" defTabSz="955675" eaLnBrk="0" fontAlgn="base" hangingPunct="0">
              <a:spcBef>
                <a:spcPct val="0"/>
              </a:spcBef>
              <a:spcAft>
                <a:spcPct val="0"/>
              </a:spcAft>
              <a:defRPr>
                <a:solidFill>
                  <a:schemeClr val="tx1"/>
                </a:solidFill>
                <a:latin typeface="Arial" charset="0"/>
                <a:cs typeface="Arial" charset="0"/>
              </a:defRPr>
            </a:lvl7pPr>
            <a:lvl8pPr marL="3429000" indent="-228600" defTabSz="955675" eaLnBrk="0" fontAlgn="base" hangingPunct="0">
              <a:spcBef>
                <a:spcPct val="0"/>
              </a:spcBef>
              <a:spcAft>
                <a:spcPct val="0"/>
              </a:spcAft>
              <a:defRPr>
                <a:solidFill>
                  <a:schemeClr val="tx1"/>
                </a:solidFill>
                <a:latin typeface="Arial" charset="0"/>
                <a:cs typeface="Arial" charset="0"/>
              </a:defRPr>
            </a:lvl8pPr>
            <a:lvl9pPr marL="3886200" indent="-228600" defTabSz="955675" eaLnBrk="0" fontAlgn="base" hangingPunct="0">
              <a:spcBef>
                <a:spcPct val="0"/>
              </a:spcBef>
              <a:spcAft>
                <a:spcPct val="0"/>
              </a:spcAft>
              <a:defRPr>
                <a:solidFill>
                  <a:schemeClr val="tx1"/>
                </a:solidFill>
                <a:latin typeface="Arial" charset="0"/>
                <a:cs typeface="Arial" charset="0"/>
              </a:defRPr>
            </a:lvl9pPr>
          </a:lstStyle>
          <a:p>
            <a:pPr eaLnBrk="1" hangingPunct="1">
              <a:spcAft>
                <a:spcPts val="573"/>
              </a:spcAft>
              <a:buClr>
                <a:srgbClr val="FF0000"/>
              </a:buClr>
              <a:buSzPct val="120000"/>
            </a:pPr>
            <a:endParaRPr lang="en-US" altLang="ko-KR" sz="2300" b="1" dirty="0">
              <a:ea typeface="Gulim" pitchFamily="34" charset="-127"/>
            </a:endParaRPr>
          </a:p>
          <a:p>
            <a:pPr eaLnBrk="1" hangingPunct="1">
              <a:spcAft>
                <a:spcPts val="573"/>
              </a:spcAft>
              <a:buClr>
                <a:srgbClr val="FF0000"/>
              </a:buClr>
              <a:buSzPct val="120000"/>
            </a:pPr>
            <a:r>
              <a:rPr lang="en-US" altLang="ko-KR" sz="2300" b="1" dirty="0">
                <a:ea typeface="Gulim" pitchFamily="34" charset="-127"/>
              </a:rPr>
              <a:t>Application:	</a:t>
            </a:r>
          </a:p>
          <a:p>
            <a:pPr eaLnBrk="1" hangingPunct="1">
              <a:spcAft>
                <a:spcPts val="573"/>
              </a:spcAft>
              <a:buClr>
                <a:srgbClr val="FF0000"/>
              </a:buClr>
              <a:buSzPct val="120000"/>
            </a:pPr>
            <a:r>
              <a:rPr lang="en-US" altLang="ko-KR" sz="2300" b="1" dirty="0">
                <a:ea typeface="Gulim" pitchFamily="34" charset="-127"/>
              </a:rPr>
              <a:t>	</a:t>
            </a:r>
            <a:r>
              <a:rPr lang="en-GB" altLang="ko-KR" sz="2300" b="1" dirty="0">
                <a:solidFill>
                  <a:srgbClr val="0000FF"/>
                </a:solidFill>
                <a:ea typeface="Gulim" pitchFamily="34" charset="-127"/>
              </a:rPr>
              <a:t>Clutch Master Cylinder </a:t>
            </a:r>
            <a:r>
              <a:rPr lang="en-GB" altLang="ko-KR" sz="1900" i="1" dirty="0">
                <a:solidFill>
                  <a:srgbClr val="0000FF"/>
                </a:solidFill>
                <a:ea typeface="Gulim" pitchFamily="34" charset="-127"/>
              </a:rPr>
              <a:t>(CMC</a:t>
            </a:r>
            <a:r>
              <a:rPr lang="en-GB" altLang="ko-KR" sz="1900" dirty="0">
                <a:solidFill>
                  <a:srgbClr val="0000FF"/>
                </a:solidFill>
                <a:ea typeface="Gulim" pitchFamily="34" charset="-127"/>
              </a:rPr>
              <a:t>)</a:t>
            </a:r>
            <a:r>
              <a:rPr lang="en-GB" altLang="ko-KR" sz="2300" b="1" dirty="0">
                <a:solidFill>
                  <a:srgbClr val="0000FF"/>
                </a:solidFill>
                <a:ea typeface="Gulim" pitchFamily="34" charset="-127"/>
              </a:rPr>
              <a:t> Housing</a:t>
            </a:r>
          </a:p>
          <a:p>
            <a:pPr eaLnBrk="1" hangingPunct="1">
              <a:spcAft>
                <a:spcPts val="573"/>
              </a:spcAft>
              <a:buClr>
                <a:srgbClr val="FF0000"/>
              </a:buClr>
              <a:buSzPct val="120000"/>
            </a:pPr>
            <a:r>
              <a:rPr lang="en-GB" altLang="ko-KR" sz="2300" b="1" dirty="0">
                <a:solidFill>
                  <a:srgbClr val="0000FF"/>
                </a:solidFill>
                <a:ea typeface="Gulim" pitchFamily="34" charset="-127"/>
              </a:rPr>
              <a:t>	</a:t>
            </a:r>
            <a:endParaRPr lang="en-US" altLang="ko-KR" sz="2300" b="1" dirty="0">
              <a:solidFill>
                <a:srgbClr val="0000FF"/>
              </a:solidFill>
              <a:ea typeface="Gulim" pitchFamily="34" charset="-127"/>
            </a:endParaRPr>
          </a:p>
          <a:p>
            <a:pPr eaLnBrk="1" hangingPunct="1">
              <a:spcAft>
                <a:spcPts val="573"/>
              </a:spcAft>
              <a:buClr>
                <a:srgbClr val="FF0000"/>
              </a:buClr>
              <a:buSzPct val="120000"/>
            </a:pPr>
            <a:r>
              <a:rPr lang="en-GB" altLang="ko-KR" sz="2300" b="1" dirty="0">
                <a:ea typeface="Gulim" pitchFamily="34" charset="-127"/>
              </a:rPr>
              <a:t>New Design or Metal Replacement:</a:t>
            </a:r>
          </a:p>
          <a:p>
            <a:pPr eaLnBrk="1" hangingPunct="1">
              <a:spcAft>
                <a:spcPts val="573"/>
              </a:spcAft>
              <a:buClr>
                <a:srgbClr val="FF0000"/>
              </a:buClr>
              <a:buSzPct val="120000"/>
            </a:pPr>
            <a:r>
              <a:rPr lang="en-GB" altLang="ko-KR" sz="2300" b="1" dirty="0">
                <a:solidFill>
                  <a:srgbClr val="0033CC"/>
                </a:solidFill>
                <a:ea typeface="Gulim" pitchFamily="34" charset="-127"/>
              </a:rPr>
              <a:t>	</a:t>
            </a:r>
            <a:r>
              <a:rPr lang="en-GB" altLang="ko-KR" sz="2300" b="1" dirty="0">
                <a:solidFill>
                  <a:srgbClr val="0000FF"/>
                </a:solidFill>
                <a:ea typeface="Gulim" pitchFamily="34" charset="-127"/>
              </a:rPr>
              <a:t>Metal Replacement</a:t>
            </a:r>
          </a:p>
        </p:txBody>
      </p:sp>
      <p:pic>
        <p:nvPicPr>
          <p:cNvPr id="3076" name="Picture 14"/>
          <p:cNvPicPr>
            <a:picLocks noChangeAspect="1" noChangeArrowheads="1"/>
          </p:cNvPicPr>
          <p:nvPr/>
        </p:nvPicPr>
        <p:blipFill>
          <a:blip r:embed="rId2">
            <a:extLst>
              <a:ext uri="{28A0092B-C50C-407E-A947-70E740481C1C}">
                <a14:useLocalDpi xmlns:a14="http://schemas.microsoft.com/office/drawing/2010/main" val="0"/>
              </a:ext>
            </a:extLst>
          </a:blip>
          <a:srcRect t="38477" b="25006"/>
          <a:stretch>
            <a:fillRect/>
          </a:stretch>
        </p:blipFill>
        <p:spPr bwMode="auto">
          <a:xfrm>
            <a:off x="2411760" y="5229200"/>
            <a:ext cx="4889272" cy="1453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Box 2"/>
          <p:cNvSpPr txBox="1">
            <a:spLocks noChangeArrowheads="1"/>
          </p:cNvSpPr>
          <p:nvPr/>
        </p:nvSpPr>
        <p:spPr bwMode="auto">
          <a:xfrm>
            <a:off x="0" y="360244"/>
            <a:ext cx="9144000" cy="295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charset="0"/>
                <a:ea typeface="PMingLiU" pitchFamily="18" charset="-120"/>
              </a:defRPr>
            </a:lvl1pPr>
            <a:lvl2pPr marL="742950" indent="-285750" eaLnBrk="0" hangingPunct="0">
              <a:spcBef>
                <a:spcPct val="20000"/>
              </a:spcBef>
              <a:buChar char="–"/>
              <a:defRPr kumimoji="1" sz="2800">
                <a:solidFill>
                  <a:schemeClr val="tx1"/>
                </a:solidFill>
                <a:latin typeface="Arial" charset="0"/>
                <a:ea typeface="PMingLiU" pitchFamily="18" charset="-120"/>
              </a:defRPr>
            </a:lvl2pPr>
            <a:lvl3pPr marL="1143000" indent="-228600" eaLnBrk="0" hangingPunct="0">
              <a:spcBef>
                <a:spcPct val="20000"/>
              </a:spcBef>
              <a:buChar char="•"/>
              <a:defRPr kumimoji="1" sz="2400">
                <a:solidFill>
                  <a:schemeClr val="tx1"/>
                </a:solidFill>
                <a:latin typeface="Arial" charset="0"/>
                <a:ea typeface="PMingLiU" pitchFamily="18" charset="-120"/>
              </a:defRPr>
            </a:lvl3pPr>
            <a:lvl4pPr marL="1600200" indent="-228600" eaLnBrk="0" hangingPunct="0">
              <a:spcBef>
                <a:spcPct val="20000"/>
              </a:spcBef>
              <a:buChar char="–"/>
              <a:defRPr kumimoji="1" sz="2000">
                <a:solidFill>
                  <a:schemeClr val="tx1"/>
                </a:solidFill>
                <a:latin typeface="Arial" charset="0"/>
                <a:ea typeface="PMingLiU" pitchFamily="18" charset="-120"/>
              </a:defRPr>
            </a:lvl4pPr>
            <a:lvl5pPr marL="2057400" indent="-228600" eaLnBrk="0" hangingPunct="0">
              <a:spcBef>
                <a:spcPct val="20000"/>
              </a:spcBef>
              <a:buChar char="»"/>
              <a:defRPr kumimoji="1" sz="2000">
                <a:solidFill>
                  <a:schemeClr val="tx1"/>
                </a:solidFill>
                <a:latin typeface="Arial" charset="0"/>
                <a:ea typeface="PMingLiU" pitchFamily="18"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9pPr>
          </a:lstStyle>
          <a:p>
            <a:pPr algn="ctr">
              <a:lnSpc>
                <a:spcPts val="1200"/>
              </a:lnSpc>
              <a:spcBef>
                <a:spcPct val="50000"/>
              </a:spcBef>
              <a:buFontTx/>
              <a:buNone/>
            </a:pPr>
            <a:r>
              <a:rPr kumimoji="0" lang="en-GB" altLang="zh-TW" sz="3000" b="1" dirty="0"/>
              <a:t>Cost Estimation Calculation</a:t>
            </a:r>
          </a:p>
        </p:txBody>
      </p:sp>
      <p:sp>
        <p:nvSpPr>
          <p:cNvPr id="6" name="Rectangle 3"/>
          <p:cNvSpPr txBox="1">
            <a:spLocks noChangeArrowheads="1"/>
          </p:cNvSpPr>
          <p:nvPr/>
        </p:nvSpPr>
        <p:spPr bwMode="auto">
          <a:xfrm>
            <a:off x="180000" y="900000"/>
            <a:ext cx="9144000" cy="1640000"/>
          </a:xfrm>
          <a:prstGeom prst="rect">
            <a:avLst/>
          </a:prstGeom>
          <a:noFill/>
          <a:extLst>
            <a:ext uri="{909E8E84-426E-40DD-AFC4-6F175D3DCCD1}">
              <a14:hiddenFill xmlns:a14="http://schemas.microsoft.com/office/drawing/2010/main">
                <a:solidFill>
                  <a:srgbClr val="6666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spcBef>
                <a:spcPts val="600"/>
              </a:spcBef>
              <a:buFontTx/>
              <a:buNone/>
            </a:pPr>
            <a:r>
              <a:rPr kumimoji="0" lang="en-US" altLang="zh-CN" sz="2800" b="1" kern="0" dirty="0">
                <a:latin typeface="Arial" panose="020B0604020202020204" pitchFamily="34" charset="0"/>
                <a:ea typeface="PMingLiU" pitchFamily="18" charset="-120"/>
                <a:cs typeface="Arial" panose="020B0604020202020204" pitchFamily="34" charset="0"/>
              </a:rPr>
              <a:t>Before you submit the request, please think below questions ahead:</a:t>
            </a:r>
          </a:p>
          <a:p>
            <a:pPr>
              <a:spcBef>
                <a:spcPts val="600"/>
              </a:spcBef>
            </a:pPr>
            <a:r>
              <a:rPr kumimoji="0" lang="en-US" altLang="zh-CN" sz="2400" b="1" i="1" kern="0" dirty="0">
                <a:solidFill>
                  <a:srgbClr val="0000FF"/>
                </a:solidFill>
                <a:latin typeface="Arial" panose="020B0604020202020204" pitchFamily="34" charset="0"/>
                <a:ea typeface="PMingLiU" pitchFamily="18" charset="-120"/>
                <a:cs typeface="Arial" panose="020B0604020202020204" pitchFamily="34" charset="0"/>
              </a:rPr>
              <a:t>Cost estimation calculation needs to be done firstly</a:t>
            </a:r>
          </a:p>
          <a:p>
            <a:pPr>
              <a:lnSpc>
                <a:spcPct val="80000"/>
              </a:lnSpc>
              <a:buFontTx/>
              <a:buNone/>
            </a:pPr>
            <a:r>
              <a:rPr kumimoji="0" lang="en-US" altLang="zh-CN" sz="2400" b="1" i="1" kern="0" dirty="0">
                <a:solidFill>
                  <a:srgbClr val="3333CC"/>
                </a:solidFill>
                <a:ea typeface="PMingLiU" pitchFamily="18" charset="-120"/>
              </a:rPr>
              <a:t>     </a:t>
            </a:r>
          </a:p>
          <a:p>
            <a:pPr>
              <a:lnSpc>
                <a:spcPct val="80000"/>
              </a:lnSpc>
            </a:pPr>
            <a:endParaRPr kumimoji="0" lang="en-US" altLang="zh-CN" kern="0" dirty="0">
              <a:ea typeface="PMingLiU" pitchFamily="18" charset="-120"/>
            </a:endParaRPr>
          </a:p>
        </p:txBody>
      </p:sp>
    </p:spTree>
    <p:extLst>
      <p:ext uri="{BB962C8B-B14F-4D97-AF65-F5344CB8AC3E}">
        <p14:creationId xmlns:p14="http://schemas.microsoft.com/office/powerpoint/2010/main" val="2144202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211138" y="101600"/>
            <a:ext cx="8791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sz="3600">
                <a:ea typeface="宋体" panose="02010600030101010101" pitchFamily="2" charset="-122"/>
                <a:cs typeface="Arial" panose="020B0604020202020204" pitchFamily="34" charset="0"/>
              </a:rPr>
              <a:t>Content</a:t>
            </a:r>
          </a:p>
        </p:txBody>
      </p:sp>
      <p:sp>
        <p:nvSpPr>
          <p:cNvPr id="21507" name="Text Box 3"/>
          <p:cNvSpPr txBox="1">
            <a:spLocks noChangeArrowheads="1"/>
          </p:cNvSpPr>
          <p:nvPr/>
        </p:nvSpPr>
        <p:spPr bwMode="auto">
          <a:xfrm>
            <a:off x="431800" y="1423988"/>
            <a:ext cx="8172450" cy="372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5600" indent="-355600"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a:buClr>
                <a:srgbClr val="0000FF"/>
              </a:buClr>
              <a:buFont typeface="Wingdings" panose="05000000000000000000" pitchFamily="2" charset="2"/>
              <a:buChar char="§"/>
            </a:pPr>
            <a:r>
              <a:rPr lang="en-US" altLang="zh-CN" sz="2800" dirty="0">
                <a:ea typeface="宋体" panose="02010600030101010101" pitchFamily="2" charset="-122"/>
                <a:cs typeface="Arial" panose="020B0604020202020204" pitchFamily="34" charset="0"/>
              </a:rPr>
              <a:t>What can we do for customer?</a:t>
            </a:r>
          </a:p>
          <a:p>
            <a:pPr algn="l">
              <a:buClr>
                <a:srgbClr val="0000FF"/>
              </a:buClr>
              <a:buFont typeface="Wingdings" panose="05000000000000000000" pitchFamily="2" charset="2"/>
              <a:buChar char="§"/>
            </a:pPr>
            <a:r>
              <a:rPr lang="en-US" altLang="zh-CN" sz="2800" dirty="0">
                <a:ea typeface="宋体" panose="02010600030101010101" pitchFamily="2" charset="-122"/>
                <a:cs typeface="Arial" panose="020B0604020202020204" pitchFamily="34" charset="0"/>
              </a:rPr>
              <a:t>Concept design</a:t>
            </a:r>
          </a:p>
          <a:p>
            <a:pPr algn="l">
              <a:buClr>
                <a:srgbClr val="0000FF"/>
              </a:buClr>
              <a:buFont typeface="Wingdings" panose="05000000000000000000" pitchFamily="2" charset="2"/>
              <a:buChar char="§"/>
            </a:pPr>
            <a:r>
              <a:rPr lang="en-US" altLang="zh-CN" sz="2800" dirty="0">
                <a:ea typeface="宋体" panose="02010600030101010101" pitchFamily="2" charset="-122"/>
                <a:cs typeface="Arial" panose="020B0604020202020204" pitchFamily="34" charset="0"/>
              </a:rPr>
              <a:t>Design optimization</a:t>
            </a:r>
          </a:p>
          <a:p>
            <a:pPr algn="l">
              <a:buClr>
                <a:srgbClr val="0000FF"/>
              </a:buClr>
              <a:buFont typeface="Wingdings" panose="05000000000000000000" pitchFamily="2" charset="2"/>
              <a:buChar char="§"/>
            </a:pPr>
            <a:r>
              <a:rPr lang="en-US" altLang="zh-CN" sz="2800" dirty="0">
                <a:ea typeface="宋体" panose="02010600030101010101" pitchFamily="2" charset="-122"/>
                <a:cs typeface="Arial" panose="020B0604020202020204" pitchFamily="34" charset="0"/>
              </a:rPr>
              <a:t>Moldflow calculation</a:t>
            </a:r>
          </a:p>
          <a:p>
            <a:pPr algn="l">
              <a:buClr>
                <a:srgbClr val="0000FF"/>
              </a:buClr>
              <a:buFont typeface="Wingdings" panose="05000000000000000000" pitchFamily="2" charset="2"/>
              <a:buChar char="§"/>
            </a:pPr>
            <a:r>
              <a:rPr lang="en-US" altLang="zh-CN" sz="2800" dirty="0">
                <a:ea typeface="宋体" panose="02010600030101010101" pitchFamily="2" charset="-122"/>
                <a:cs typeface="Arial" panose="020B0604020202020204" pitchFamily="34" charset="0"/>
              </a:rPr>
              <a:t>FEM calculation</a:t>
            </a:r>
          </a:p>
          <a:p>
            <a:pPr algn="l">
              <a:buClr>
                <a:srgbClr val="0000FF"/>
              </a:buClr>
              <a:buFont typeface="Wingdings" panose="05000000000000000000" pitchFamily="2" charset="2"/>
              <a:buChar char="§"/>
            </a:pPr>
            <a:r>
              <a:rPr lang="en-US" altLang="zh-CN" sz="2800" dirty="0">
                <a:ea typeface="宋体" panose="02010600030101010101" pitchFamily="2" charset="-122"/>
                <a:cs typeface="Arial" panose="020B0604020202020204" pitchFamily="34" charset="0"/>
              </a:rPr>
              <a:t>High efficient cooperation?</a:t>
            </a:r>
          </a:p>
        </p:txBody>
      </p:sp>
    </p:spTree>
    <p:extLst>
      <p:ext uri="{BB962C8B-B14F-4D97-AF65-F5344CB8AC3E}">
        <p14:creationId xmlns:p14="http://schemas.microsoft.com/office/powerpoint/2010/main" val="2894360495"/>
      </p:ext>
    </p:extLst>
  </p:cSld>
  <p:clrMapOvr>
    <a:masterClrMapping/>
  </p:clrMapOvr>
  <p:transition spd="med">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Text Box 12"/>
          <p:cNvSpPr txBox="1">
            <a:spLocks noChangeArrowheads="1"/>
          </p:cNvSpPr>
          <p:nvPr/>
        </p:nvSpPr>
        <p:spPr bwMode="auto">
          <a:xfrm>
            <a:off x="261257" y="1130244"/>
            <a:ext cx="8766629" cy="5181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7242" tIns="43622" rIns="87242" bIns="43622">
            <a:spAutoFit/>
          </a:bodyPr>
          <a:lstStyle>
            <a:lvl1pPr marL="398463" indent="-398463" defTabSz="955675" eaLnBrk="0" hangingPunct="0">
              <a:defRPr>
                <a:solidFill>
                  <a:schemeClr val="tx1"/>
                </a:solidFill>
                <a:latin typeface="Arial" pitchFamily="34" charset="0"/>
                <a:cs typeface="Arial" pitchFamily="34" charset="0"/>
              </a:defRPr>
            </a:lvl1pPr>
            <a:lvl2pPr marL="790575" indent="-323850" defTabSz="955675" eaLnBrk="0" hangingPunct="0">
              <a:defRPr>
                <a:solidFill>
                  <a:schemeClr val="tx1"/>
                </a:solidFill>
                <a:latin typeface="Arial" pitchFamily="34" charset="0"/>
                <a:cs typeface="Arial" pitchFamily="34" charset="0"/>
              </a:defRPr>
            </a:lvl2pPr>
            <a:lvl3pPr marL="1143000" indent="-228600" defTabSz="955675" eaLnBrk="0" hangingPunct="0">
              <a:defRPr>
                <a:solidFill>
                  <a:schemeClr val="tx1"/>
                </a:solidFill>
                <a:latin typeface="Arial" pitchFamily="34" charset="0"/>
                <a:cs typeface="Arial" pitchFamily="34" charset="0"/>
              </a:defRPr>
            </a:lvl3pPr>
            <a:lvl4pPr marL="1600200" indent="-228600" defTabSz="955675" eaLnBrk="0" hangingPunct="0">
              <a:defRPr>
                <a:solidFill>
                  <a:schemeClr val="tx1"/>
                </a:solidFill>
                <a:latin typeface="Arial" pitchFamily="34" charset="0"/>
                <a:cs typeface="Arial" pitchFamily="34" charset="0"/>
              </a:defRPr>
            </a:lvl4pPr>
            <a:lvl5pPr marL="2057400" indent="-228600" defTabSz="955675" eaLnBrk="0" hangingPunct="0">
              <a:defRPr>
                <a:solidFill>
                  <a:schemeClr val="tx1"/>
                </a:solidFill>
                <a:latin typeface="Arial" pitchFamily="34" charset="0"/>
                <a:cs typeface="Arial" pitchFamily="34" charset="0"/>
              </a:defRPr>
            </a:lvl5pPr>
            <a:lvl6pPr marL="2514600" indent="-228600" defTabSz="955675"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55675"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55675"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55675"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Aft>
                <a:spcPts val="573"/>
              </a:spcAft>
              <a:buClr>
                <a:srgbClr val="FF0000"/>
              </a:buClr>
              <a:buSzPct val="120000"/>
              <a:buFont typeface="Wingdings" pitchFamily="2" charset="2"/>
              <a:buChar char="§"/>
              <a:defRPr/>
            </a:pPr>
            <a:r>
              <a:rPr lang="en-GB" altLang="ko-KR" sz="2300" b="1" dirty="0">
                <a:ea typeface="Gulim" pitchFamily="34" charset="-127"/>
              </a:rPr>
              <a:t>Current Solution:			Al Die-Cast</a:t>
            </a:r>
          </a:p>
          <a:p>
            <a:pPr eaLnBrk="1" hangingPunct="1">
              <a:spcAft>
                <a:spcPts val="573"/>
              </a:spcAft>
              <a:buClr>
                <a:srgbClr val="FF0000"/>
              </a:buClr>
              <a:buSzPct val="120000"/>
              <a:buFont typeface="Wingdings" pitchFamily="2" charset="2"/>
              <a:buChar char="§"/>
              <a:defRPr/>
            </a:pPr>
            <a:endParaRPr lang="en-US" altLang="ko-KR" sz="2300" b="1" dirty="0">
              <a:ea typeface="Gulim" pitchFamily="34" charset="-127"/>
            </a:endParaRPr>
          </a:p>
          <a:p>
            <a:pPr eaLnBrk="1" hangingPunct="1">
              <a:spcAft>
                <a:spcPts val="573"/>
              </a:spcAft>
              <a:buClr>
                <a:srgbClr val="FF0000"/>
              </a:buClr>
              <a:buSzPct val="120000"/>
              <a:buFont typeface="Wingdings" pitchFamily="2" charset="2"/>
              <a:buChar char="§"/>
              <a:defRPr/>
            </a:pPr>
            <a:r>
              <a:rPr lang="en-US" altLang="ko-KR" sz="2300" b="1" dirty="0">
                <a:ea typeface="Gulim" pitchFamily="34" charset="-127"/>
              </a:rPr>
              <a:t>Weight of Metal Part:		CNY 17.80</a:t>
            </a:r>
          </a:p>
          <a:p>
            <a:pPr eaLnBrk="1" hangingPunct="1">
              <a:spcAft>
                <a:spcPts val="573"/>
              </a:spcAft>
              <a:buClr>
                <a:srgbClr val="FF0000"/>
              </a:buClr>
              <a:buSzPct val="120000"/>
              <a:buFont typeface="Wingdings" pitchFamily="2" charset="2"/>
              <a:buChar char="§"/>
              <a:defRPr/>
            </a:pPr>
            <a:endParaRPr lang="en-US" altLang="ko-KR" sz="2300" b="1" dirty="0">
              <a:ea typeface="Gulim" pitchFamily="34" charset="-127"/>
            </a:endParaRPr>
          </a:p>
          <a:p>
            <a:pPr eaLnBrk="1" hangingPunct="1">
              <a:spcAft>
                <a:spcPts val="573"/>
              </a:spcAft>
              <a:buClr>
                <a:srgbClr val="FF0000"/>
              </a:buClr>
              <a:buSzPct val="120000"/>
              <a:buFont typeface="Wingdings" pitchFamily="2" charset="2"/>
              <a:buChar char="§"/>
              <a:defRPr/>
            </a:pPr>
            <a:r>
              <a:rPr lang="en-GB" altLang="ko-KR" sz="2300" b="1" dirty="0">
                <a:ea typeface="Gulim" pitchFamily="34" charset="-127"/>
              </a:rPr>
              <a:t>Cost of Metal Part:		223 g	</a:t>
            </a:r>
          </a:p>
          <a:p>
            <a:pPr eaLnBrk="1" hangingPunct="1">
              <a:spcAft>
                <a:spcPts val="573"/>
              </a:spcAft>
              <a:buClr>
                <a:srgbClr val="FF0000"/>
              </a:buClr>
              <a:buSzPct val="120000"/>
              <a:buFont typeface="Wingdings" pitchFamily="2" charset="2"/>
              <a:buChar char="§"/>
              <a:defRPr/>
            </a:pPr>
            <a:endParaRPr lang="en-GB" altLang="ko-KR" sz="2300" b="1" dirty="0">
              <a:ea typeface="Gulim" pitchFamily="34" charset="-127"/>
            </a:endParaRPr>
          </a:p>
          <a:p>
            <a:pPr eaLnBrk="1" hangingPunct="1">
              <a:spcAft>
                <a:spcPts val="573"/>
              </a:spcAft>
              <a:buClr>
                <a:srgbClr val="FF0000"/>
              </a:buClr>
              <a:buSzPct val="120000"/>
              <a:buFont typeface="Wingdings" pitchFamily="2" charset="2"/>
              <a:buChar char="§"/>
              <a:defRPr/>
            </a:pPr>
            <a:r>
              <a:rPr lang="en-GB" altLang="ko-KR" sz="2300" b="1" dirty="0">
                <a:ea typeface="Gulim" pitchFamily="34" charset="-127"/>
              </a:rPr>
              <a:t>Potential:				20,000 pcs/a</a:t>
            </a:r>
          </a:p>
          <a:p>
            <a:pPr eaLnBrk="1" hangingPunct="1">
              <a:spcAft>
                <a:spcPts val="573"/>
              </a:spcAft>
              <a:buClr>
                <a:srgbClr val="FF0000"/>
              </a:buClr>
              <a:buSzPct val="120000"/>
              <a:buFont typeface="Wingdings" pitchFamily="2" charset="2"/>
              <a:buChar char="§"/>
              <a:defRPr/>
            </a:pPr>
            <a:endParaRPr lang="en-GB" altLang="ko-KR" sz="2300" b="1" dirty="0">
              <a:ea typeface="Gulim" pitchFamily="34" charset="-127"/>
            </a:endParaRPr>
          </a:p>
          <a:p>
            <a:pPr eaLnBrk="1" hangingPunct="1">
              <a:spcAft>
                <a:spcPts val="573"/>
              </a:spcAft>
              <a:buClr>
                <a:srgbClr val="FF0000"/>
              </a:buClr>
              <a:buSzPct val="120000"/>
              <a:buFont typeface="Wingdings" pitchFamily="2" charset="2"/>
              <a:buChar char="§"/>
              <a:defRPr/>
            </a:pPr>
            <a:r>
              <a:rPr lang="en-GB" altLang="ko-KR" sz="2300" b="1" dirty="0">
                <a:ea typeface="Gulim" pitchFamily="34" charset="-127"/>
              </a:rPr>
              <a:t>Customer Part Nr.:		T22 041 021</a:t>
            </a:r>
          </a:p>
          <a:p>
            <a:pPr eaLnBrk="1" hangingPunct="1">
              <a:spcAft>
                <a:spcPts val="573"/>
              </a:spcAft>
              <a:buClr>
                <a:srgbClr val="FF0000"/>
              </a:buClr>
              <a:buSzPct val="120000"/>
              <a:buFont typeface="Wingdings" pitchFamily="2" charset="2"/>
              <a:buChar char="§"/>
              <a:defRPr/>
            </a:pPr>
            <a:endParaRPr lang="en-GB" altLang="ko-KR" sz="2300" b="1" dirty="0">
              <a:ea typeface="Gulim" pitchFamily="34" charset="-127"/>
            </a:endParaRPr>
          </a:p>
          <a:p>
            <a:pPr eaLnBrk="1" hangingPunct="1">
              <a:spcAft>
                <a:spcPts val="573"/>
              </a:spcAft>
              <a:buClr>
                <a:srgbClr val="FF0000"/>
              </a:buClr>
              <a:buSzPct val="120000"/>
              <a:buFont typeface="Wingdings" pitchFamily="2" charset="2"/>
              <a:buChar char="§"/>
              <a:defRPr/>
            </a:pPr>
            <a:r>
              <a:rPr lang="en-GB" altLang="ko-KR" sz="2300" b="1" dirty="0">
                <a:ea typeface="Gulim" pitchFamily="34" charset="-127"/>
              </a:rPr>
              <a:t>Material for Calculation:		</a:t>
            </a:r>
            <a:r>
              <a:rPr lang="en-GB" altLang="ko-KR" sz="2300" b="1" dirty="0" err="1">
                <a:ea typeface="Gulim" pitchFamily="34" charset="-127"/>
              </a:rPr>
              <a:t>Grilon</a:t>
            </a:r>
            <a:r>
              <a:rPr lang="en-GB" altLang="ko-KR" sz="2300" b="1" dirty="0">
                <a:ea typeface="Gulim" pitchFamily="34" charset="-127"/>
              </a:rPr>
              <a:t> TSG-35/4 W2</a:t>
            </a:r>
          </a:p>
          <a:p>
            <a:pPr marL="2184959" lvl="5" indent="0" eaLnBrk="1" hangingPunct="1">
              <a:spcAft>
                <a:spcPts val="573"/>
              </a:spcAft>
              <a:buClr>
                <a:srgbClr val="FF0000"/>
              </a:buClr>
              <a:buSzPct val="120000"/>
              <a:defRPr/>
            </a:pPr>
            <a:r>
              <a:rPr lang="en-GB" altLang="ko-KR" sz="2300" b="1" dirty="0">
                <a:ea typeface="Gulim" pitchFamily="34" charset="-127"/>
              </a:rPr>
              <a:t>			Black 9839</a:t>
            </a:r>
          </a:p>
        </p:txBody>
      </p:sp>
      <p:sp>
        <p:nvSpPr>
          <p:cNvPr id="4" name="Text Box 2"/>
          <p:cNvSpPr txBox="1">
            <a:spLocks noChangeArrowheads="1"/>
          </p:cNvSpPr>
          <p:nvPr/>
        </p:nvSpPr>
        <p:spPr bwMode="auto">
          <a:xfrm>
            <a:off x="0" y="360246"/>
            <a:ext cx="9144000" cy="295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charset="0"/>
                <a:ea typeface="PMingLiU" pitchFamily="18" charset="-120"/>
              </a:defRPr>
            </a:lvl1pPr>
            <a:lvl2pPr marL="742950" indent="-285750" eaLnBrk="0" hangingPunct="0">
              <a:spcBef>
                <a:spcPct val="20000"/>
              </a:spcBef>
              <a:buChar char="–"/>
              <a:defRPr kumimoji="1" sz="2800">
                <a:solidFill>
                  <a:schemeClr val="tx1"/>
                </a:solidFill>
                <a:latin typeface="Arial" charset="0"/>
                <a:ea typeface="PMingLiU" pitchFamily="18" charset="-120"/>
              </a:defRPr>
            </a:lvl2pPr>
            <a:lvl3pPr marL="1143000" indent="-228600" eaLnBrk="0" hangingPunct="0">
              <a:spcBef>
                <a:spcPct val="20000"/>
              </a:spcBef>
              <a:buChar char="•"/>
              <a:defRPr kumimoji="1" sz="2400">
                <a:solidFill>
                  <a:schemeClr val="tx1"/>
                </a:solidFill>
                <a:latin typeface="Arial" charset="0"/>
                <a:ea typeface="PMingLiU" pitchFamily="18" charset="-120"/>
              </a:defRPr>
            </a:lvl3pPr>
            <a:lvl4pPr marL="1600200" indent="-228600" eaLnBrk="0" hangingPunct="0">
              <a:spcBef>
                <a:spcPct val="20000"/>
              </a:spcBef>
              <a:buChar char="–"/>
              <a:defRPr kumimoji="1" sz="2000">
                <a:solidFill>
                  <a:schemeClr val="tx1"/>
                </a:solidFill>
                <a:latin typeface="Arial" charset="0"/>
                <a:ea typeface="PMingLiU" pitchFamily="18" charset="-120"/>
              </a:defRPr>
            </a:lvl4pPr>
            <a:lvl5pPr marL="2057400" indent="-228600" eaLnBrk="0" hangingPunct="0">
              <a:spcBef>
                <a:spcPct val="20000"/>
              </a:spcBef>
              <a:buChar char="»"/>
              <a:defRPr kumimoji="1" sz="2000">
                <a:solidFill>
                  <a:schemeClr val="tx1"/>
                </a:solidFill>
                <a:latin typeface="Arial" charset="0"/>
                <a:ea typeface="PMingLiU" pitchFamily="18"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9pPr>
          </a:lstStyle>
          <a:p>
            <a:pPr algn="ctr">
              <a:lnSpc>
                <a:spcPts val="1200"/>
              </a:lnSpc>
              <a:spcBef>
                <a:spcPct val="50000"/>
              </a:spcBef>
              <a:buFontTx/>
              <a:buNone/>
            </a:pPr>
            <a:r>
              <a:rPr kumimoji="0" lang="en-GB" altLang="zh-TW" sz="3000" b="1" dirty="0"/>
              <a:t>Cost Estimation Calculation Sample</a:t>
            </a:r>
          </a:p>
        </p:txBody>
      </p:sp>
    </p:spTree>
    <p:extLst>
      <p:ext uri="{BB962C8B-B14F-4D97-AF65-F5344CB8AC3E}">
        <p14:creationId xmlns:p14="http://schemas.microsoft.com/office/powerpoint/2010/main" val="1903724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6"/>
          <p:cNvSpPr txBox="1">
            <a:spLocks noChangeArrowheads="1"/>
          </p:cNvSpPr>
          <p:nvPr/>
        </p:nvSpPr>
        <p:spPr bwMode="auto">
          <a:xfrm>
            <a:off x="555335" y="5731631"/>
            <a:ext cx="8033331" cy="59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98" tIns="43699" rIns="87398" bIns="43699">
            <a:spAutoFit/>
          </a:bodyPr>
          <a:lstStyle/>
          <a:p>
            <a:r>
              <a:rPr lang="en-GB" altLang="en-US" sz="1500" b="1"/>
              <a:t>Note: </a:t>
            </a:r>
            <a:r>
              <a:rPr lang="en-GB" altLang="en-US" sz="1500"/>
              <a:t>the recommendations and data given are based on our experience to date, however, no liability can be assumed in connection with their usage and processing. </a:t>
            </a:r>
            <a:r>
              <a:rPr lang="en-GB" altLang="en-US"/>
              <a:t>        </a:t>
            </a:r>
            <a:endParaRPr lang="en-US" altLang="en-US"/>
          </a:p>
        </p:txBody>
      </p:sp>
      <p:graphicFrame>
        <p:nvGraphicFramePr>
          <p:cNvPr id="2" name="Table 1"/>
          <p:cNvGraphicFramePr>
            <a:graphicFrameLocks noGrp="1"/>
          </p:cNvGraphicFramePr>
          <p:nvPr/>
        </p:nvGraphicFramePr>
        <p:xfrm>
          <a:off x="1052854" y="1440846"/>
          <a:ext cx="6762910" cy="4008055"/>
        </p:xfrm>
        <a:graphic>
          <a:graphicData uri="http://schemas.openxmlformats.org/drawingml/2006/table">
            <a:tbl>
              <a:tblPr firstRow="1" bandRow="1">
                <a:tableStyleId>{5C22544A-7EE6-4342-B048-85BDC9FD1C3A}</a:tableStyleId>
              </a:tblPr>
              <a:tblGrid>
                <a:gridCol w="2526802">
                  <a:extLst>
                    <a:ext uri="{9D8B030D-6E8A-4147-A177-3AD203B41FA5}">
                      <a16:colId xmlns:a16="http://schemas.microsoft.com/office/drawing/2014/main" val="20000"/>
                    </a:ext>
                  </a:extLst>
                </a:gridCol>
                <a:gridCol w="2155213">
                  <a:extLst>
                    <a:ext uri="{9D8B030D-6E8A-4147-A177-3AD203B41FA5}">
                      <a16:colId xmlns:a16="http://schemas.microsoft.com/office/drawing/2014/main" val="20001"/>
                    </a:ext>
                  </a:extLst>
                </a:gridCol>
                <a:gridCol w="2080895">
                  <a:extLst>
                    <a:ext uri="{9D8B030D-6E8A-4147-A177-3AD203B41FA5}">
                      <a16:colId xmlns:a16="http://schemas.microsoft.com/office/drawing/2014/main" val="20002"/>
                    </a:ext>
                  </a:extLst>
                </a:gridCol>
              </a:tblGrid>
              <a:tr h="801611">
                <a:tc>
                  <a:txBody>
                    <a:bodyPr/>
                    <a:lstStyle/>
                    <a:p>
                      <a:endParaRPr lang="en-US" sz="1900" b="1" noProof="0" dirty="0">
                        <a:solidFill>
                          <a:schemeClr val="tx1"/>
                        </a:solidFill>
                        <a:latin typeface="+mn-lt"/>
                      </a:endParaRPr>
                    </a:p>
                  </a:txBody>
                  <a:tcPr marL="87633" marR="87633" marT="43543" marB="4354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900" b="1" noProof="0" dirty="0">
                          <a:solidFill>
                            <a:schemeClr val="tx1"/>
                          </a:solidFill>
                          <a:latin typeface="+mn-lt"/>
                        </a:rPr>
                        <a:t>Favorable</a:t>
                      </a:r>
                    </a:p>
                  </a:txBody>
                  <a:tcPr marL="87633" marR="87633" marT="43543" marB="4354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900" b="1" noProof="0" dirty="0">
                          <a:solidFill>
                            <a:schemeClr val="tx1"/>
                          </a:solidFill>
                          <a:latin typeface="+mn-lt"/>
                        </a:rPr>
                        <a:t>Unfavorable</a:t>
                      </a:r>
                    </a:p>
                  </a:txBody>
                  <a:tcPr marL="87633" marR="87633" marT="43543" marB="4354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801611">
                <a:tc>
                  <a:txBody>
                    <a:bodyPr/>
                    <a:lstStyle/>
                    <a:p>
                      <a:r>
                        <a:rPr lang="en-US" sz="1900" b="1" noProof="0" dirty="0">
                          <a:solidFill>
                            <a:schemeClr val="tx1"/>
                          </a:solidFill>
                          <a:latin typeface="+mn-lt"/>
                        </a:rPr>
                        <a:t>Injection Molding</a:t>
                      </a:r>
                    </a:p>
                    <a:p>
                      <a:r>
                        <a:rPr lang="en-US" sz="1900" b="1" noProof="0" dirty="0">
                          <a:solidFill>
                            <a:schemeClr val="tx1"/>
                          </a:solidFill>
                          <a:latin typeface="+mn-lt"/>
                        </a:rPr>
                        <a:t>Cost per Part [CNY]</a:t>
                      </a:r>
                    </a:p>
                  </a:txBody>
                  <a:tcPr marL="87633" marR="87633" marT="43543" marB="4354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GB" sz="1900" b="1" noProof="0" dirty="0">
                          <a:solidFill>
                            <a:schemeClr val="tx1"/>
                          </a:solidFill>
                          <a:latin typeface="+mn-lt"/>
                        </a:rPr>
                        <a:t>11.79</a:t>
                      </a:r>
                      <a:endParaRPr lang="en-US" sz="1900" b="1" noProof="0" dirty="0">
                        <a:solidFill>
                          <a:schemeClr val="tx1"/>
                        </a:solidFill>
                        <a:latin typeface="+mn-lt"/>
                      </a:endParaRPr>
                    </a:p>
                  </a:txBody>
                  <a:tcPr marL="87633" marR="87633" marT="43543" marB="4354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GB" sz="1900" b="1" noProof="0" dirty="0">
                          <a:solidFill>
                            <a:schemeClr val="tx1"/>
                          </a:solidFill>
                          <a:latin typeface="+mn-lt"/>
                        </a:rPr>
                        <a:t>14.29</a:t>
                      </a:r>
                      <a:endParaRPr lang="en-US" sz="1900" b="1" noProof="0" dirty="0">
                        <a:solidFill>
                          <a:schemeClr val="tx1"/>
                        </a:solidFill>
                        <a:latin typeface="+mn-lt"/>
                      </a:endParaRPr>
                    </a:p>
                  </a:txBody>
                  <a:tcPr marL="87633" marR="87633" marT="43543" marB="4354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801611">
                <a:tc>
                  <a:txBody>
                    <a:bodyPr/>
                    <a:lstStyle/>
                    <a:p>
                      <a:r>
                        <a:rPr lang="en-GB" sz="1900" b="1" noProof="0" dirty="0">
                          <a:solidFill>
                            <a:schemeClr val="tx1"/>
                          </a:solidFill>
                          <a:latin typeface="+mn-lt"/>
                        </a:rPr>
                        <a:t>Die Cast</a:t>
                      </a:r>
                    </a:p>
                    <a:p>
                      <a:r>
                        <a:rPr lang="en-GB" sz="1900" b="1" noProof="0" dirty="0">
                          <a:solidFill>
                            <a:schemeClr val="tx1"/>
                          </a:solidFill>
                          <a:latin typeface="+mn-lt"/>
                        </a:rPr>
                        <a:t>Cost per Part </a:t>
                      </a:r>
                      <a:r>
                        <a:rPr lang="en-GB" sz="1900" b="1" baseline="0" noProof="0" dirty="0">
                          <a:solidFill>
                            <a:schemeClr val="tx1"/>
                          </a:solidFill>
                          <a:latin typeface="+mn-lt"/>
                        </a:rPr>
                        <a:t>[CNY]</a:t>
                      </a:r>
                      <a:endParaRPr lang="en-US" sz="1900" b="1" noProof="0" dirty="0">
                        <a:solidFill>
                          <a:schemeClr val="tx1"/>
                        </a:solidFill>
                        <a:latin typeface="+mn-lt"/>
                      </a:endParaRPr>
                    </a:p>
                  </a:txBody>
                  <a:tcPr marL="87633" marR="87633" marT="43543" marB="4354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GB" sz="1900" b="1" noProof="0" dirty="0">
                          <a:solidFill>
                            <a:schemeClr val="tx1"/>
                          </a:solidFill>
                          <a:latin typeface="+mn-lt"/>
                        </a:rPr>
                        <a:t>17.80</a:t>
                      </a:r>
                      <a:endParaRPr lang="en-US" sz="1900" b="1" noProof="0" dirty="0">
                        <a:solidFill>
                          <a:schemeClr val="tx1"/>
                        </a:solidFill>
                        <a:latin typeface="+mn-lt"/>
                      </a:endParaRPr>
                    </a:p>
                  </a:txBody>
                  <a:tcPr marL="87633" marR="87633" marT="43543" marB="4354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99"/>
                    </a:solidFill>
                  </a:tcPr>
                </a:tc>
                <a:tc>
                  <a:txBody>
                    <a:bodyPr/>
                    <a:lstStyle/>
                    <a:p>
                      <a:pPr algn="ctr"/>
                      <a:r>
                        <a:rPr lang="en-GB" sz="1900" b="1" noProof="0" dirty="0">
                          <a:solidFill>
                            <a:schemeClr val="tx1"/>
                          </a:solidFill>
                          <a:latin typeface="+mn-lt"/>
                        </a:rPr>
                        <a:t>17.80</a:t>
                      </a:r>
                      <a:endParaRPr lang="en-US" sz="1900" b="1" noProof="0" dirty="0">
                        <a:solidFill>
                          <a:schemeClr val="tx1"/>
                        </a:solidFill>
                        <a:latin typeface="+mn-lt"/>
                      </a:endParaRPr>
                    </a:p>
                  </a:txBody>
                  <a:tcPr marL="87633" marR="87633" marT="43543" marB="4354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2"/>
                  </a:ext>
                </a:extLst>
              </a:tr>
              <a:tr h="801611">
                <a:tc>
                  <a:txBody>
                    <a:bodyPr/>
                    <a:lstStyle/>
                    <a:p>
                      <a:r>
                        <a:rPr lang="en-GB" sz="1900" b="1" noProof="0" dirty="0">
                          <a:solidFill>
                            <a:schemeClr val="tx1"/>
                          </a:solidFill>
                          <a:latin typeface="+mn-lt"/>
                        </a:rPr>
                        <a:t>Cost Savings [%]</a:t>
                      </a:r>
                      <a:endParaRPr lang="en-US" sz="1900" b="1" noProof="0" dirty="0">
                        <a:solidFill>
                          <a:schemeClr val="tx1"/>
                        </a:solidFill>
                        <a:latin typeface="+mn-lt"/>
                      </a:endParaRPr>
                    </a:p>
                  </a:txBody>
                  <a:tcPr marL="87633" marR="87633" marT="43543" marB="4354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GB" sz="1900" b="1" noProof="0" dirty="0">
                          <a:solidFill>
                            <a:schemeClr val="tx1"/>
                          </a:solidFill>
                          <a:latin typeface="+mn-lt"/>
                        </a:rPr>
                        <a:t>34</a:t>
                      </a:r>
                    </a:p>
                  </a:txBody>
                  <a:tcPr marL="87633" marR="87633" marT="43543" marB="4354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GB" sz="1900" b="1" noProof="0" dirty="0">
                          <a:solidFill>
                            <a:schemeClr val="tx1"/>
                          </a:solidFill>
                          <a:latin typeface="+mn-lt"/>
                        </a:rPr>
                        <a:t>20</a:t>
                      </a:r>
                      <a:endParaRPr lang="en-US" sz="1900" b="1" noProof="0" dirty="0">
                        <a:solidFill>
                          <a:schemeClr val="tx1"/>
                        </a:solidFill>
                        <a:latin typeface="+mn-lt"/>
                      </a:endParaRPr>
                    </a:p>
                  </a:txBody>
                  <a:tcPr marL="87633" marR="87633" marT="43543" marB="4354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801611">
                <a:tc>
                  <a:txBody>
                    <a:bodyPr/>
                    <a:lstStyle/>
                    <a:p>
                      <a:r>
                        <a:rPr lang="en-GB" sz="1900" b="1" noProof="0" dirty="0">
                          <a:solidFill>
                            <a:schemeClr val="tx1"/>
                          </a:solidFill>
                          <a:latin typeface="+mn-lt"/>
                        </a:rPr>
                        <a:t>Weight Savings [%]</a:t>
                      </a:r>
                      <a:endParaRPr lang="en-US" sz="1900" b="1" noProof="0" dirty="0">
                        <a:solidFill>
                          <a:schemeClr val="tx1"/>
                        </a:solidFill>
                        <a:latin typeface="+mn-lt"/>
                      </a:endParaRPr>
                    </a:p>
                  </a:txBody>
                  <a:tcPr marL="87633" marR="87633" marT="43543" marB="4354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GB" sz="1900" b="1" noProof="0" dirty="0">
                          <a:solidFill>
                            <a:schemeClr val="tx1"/>
                          </a:solidFill>
                          <a:latin typeface="+mn-lt"/>
                        </a:rPr>
                        <a:t>43</a:t>
                      </a:r>
                      <a:endParaRPr lang="en-US" sz="1900" b="1" noProof="0" dirty="0">
                        <a:solidFill>
                          <a:schemeClr val="tx1"/>
                        </a:solidFill>
                        <a:latin typeface="+mn-lt"/>
                      </a:endParaRPr>
                    </a:p>
                  </a:txBody>
                  <a:tcPr marL="87633" marR="87633" marT="43543" marB="4354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GB" sz="1900" b="1" noProof="0" dirty="0">
                          <a:solidFill>
                            <a:schemeClr val="tx1"/>
                          </a:solidFill>
                          <a:latin typeface="+mn-lt"/>
                        </a:rPr>
                        <a:t>38</a:t>
                      </a:r>
                      <a:endParaRPr lang="en-US" sz="1900" b="1" noProof="0" dirty="0">
                        <a:solidFill>
                          <a:schemeClr val="tx1"/>
                        </a:solidFill>
                        <a:latin typeface="+mn-lt"/>
                      </a:endParaRPr>
                    </a:p>
                  </a:txBody>
                  <a:tcPr marL="87633" marR="87633" marT="43543" marB="4354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5" name="Text Box 2"/>
          <p:cNvSpPr txBox="1">
            <a:spLocks noChangeArrowheads="1"/>
          </p:cNvSpPr>
          <p:nvPr/>
        </p:nvSpPr>
        <p:spPr bwMode="auto">
          <a:xfrm>
            <a:off x="0" y="371133"/>
            <a:ext cx="9144000" cy="295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charset="0"/>
                <a:ea typeface="PMingLiU" pitchFamily="18" charset="-120"/>
              </a:defRPr>
            </a:lvl1pPr>
            <a:lvl2pPr marL="742950" indent="-285750" eaLnBrk="0" hangingPunct="0">
              <a:spcBef>
                <a:spcPct val="20000"/>
              </a:spcBef>
              <a:buChar char="–"/>
              <a:defRPr kumimoji="1" sz="2800">
                <a:solidFill>
                  <a:schemeClr val="tx1"/>
                </a:solidFill>
                <a:latin typeface="Arial" charset="0"/>
                <a:ea typeface="PMingLiU" pitchFamily="18" charset="-120"/>
              </a:defRPr>
            </a:lvl2pPr>
            <a:lvl3pPr marL="1143000" indent="-228600" eaLnBrk="0" hangingPunct="0">
              <a:spcBef>
                <a:spcPct val="20000"/>
              </a:spcBef>
              <a:buChar char="•"/>
              <a:defRPr kumimoji="1" sz="2400">
                <a:solidFill>
                  <a:schemeClr val="tx1"/>
                </a:solidFill>
                <a:latin typeface="Arial" charset="0"/>
                <a:ea typeface="PMingLiU" pitchFamily="18" charset="-120"/>
              </a:defRPr>
            </a:lvl3pPr>
            <a:lvl4pPr marL="1600200" indent="-228600" eaLnBrk="0" hangingPunct="0">
              <a:spcBef>
                <a:spcPct val="20000"/>
              </a:spcBef>
              <a:buChar char="–"/>
              <a:defRPr kumimoji="1" sz="2000">
                <a:solidFill>
                  <a:schemeClr val="tx1"/>
                </a:solidFill>
                <a:latin typeface="Arial" charset="0"/>
                <a:ea typeface="PMingLiU" pitchFamily="18" charset="-120"/>
              </a:defRPr>
            </a:lvl4pPr>
            <a:lvl5pPr marL="2057400" indent="-228600" eaLnBrk="0" hangingPunct="0">
              <a:spcBef>
                <a:spcPct val="20000"/>
              </a:spcBef>
              <a:buChar char="»"/>
              <a:defRPr kumimoji="1" sz="2000">
                <a:solidFill>
                  <a:schemeClr val="tx1"/>
                </a:solidFill>
                <a:latin typeface="Arial" charset="0"/>
                <a:ea typeface="PMingLiU" pitchFamily="18"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9pPr>
          </a:lstStyle>
          <a:p>
            <a:pPr algn="ctr">
              <a:lnSpc>
                <a:spcPts val="1200"/>
              </a:lnSpc>
              <a:spcBef>
                <a:spcPct val="50000"/>
              </a:spcBef>
              <a:buFontTx/>
              <a:buNone/>
            </a:pPr>
            <a:r>
              <a:rPr kumimoji="0" lang="en-GB" altLang="zh-TW" sz="3000" b="1" dirty="0"/>
              <a:t>Cost Estimation Calculation Sample</a:t>
            </a:r>
          </a:p>
        </p:txBody>
      </p:sp>
    </p:spTree>
    <p:extLst>
      <p:ext uri="{BB962C8B-B14F-4D97-AF65-F5344CB8AC3E}">
        <p14:creationId xmlns:p14="http://schemas.microsoft.com/office/powerpoint/2010/main" val="3440352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569266" y="940700"/>
          <a:ext cx="7385889" cy="5574357"/>
        </p:xfrm>
        <a:graphic>
          <a:graphicData uri="http://schemas.openxmlformats.org/drawingml/2006/chart">
            <c:chart xmlns:c="http://schemas.openxmlformats.org/drawingml/2006/chart" xmlns:r="http://schemas.openxmlformats.org/officeDocument/2006/relationships" r:id="rId2"/>
          </a:graphicData>
        </a:graphic>
      </p:graphicFrame>
      <p:sp>
        <p:nvSpPr>
          <p:cNvPr id="6148" name="Text Box 49"/>
          <p:cNvSpPr txBox="1">
            <a:spLocks noChangeArrowheads="1"/>
          </p:cNvSpPr>
          <p:nvPr/>
        </p:nvSpPr>
        <p:spPr bwMode="auto">
          <a:xfrm>
            <a:off x="1259772" y="5882822"/>
            <a:ext cx="2606269" cy="3250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4959" tIns="26220" rIns="0" bIns="0"/>
          <a:lstStyle>
            <a:lvl1pPr eaLnBrk="0" hangingPunct="0">
              <a:defRPr>
                <a:solidFill>
                  <a:schemeClr val="tx1"/>
                </a:solidFill>
                <a:latin typeface="Arial" charset="0"/>
                <a:cs typeface="Arial" charset="0"/>
              </a:defRPr>
            </a:lvl1pPr>
            <a:lvl2pPr marL="457200" eaLnBrk="0" hangingPunct="0">
              <a:defRPr>
                <a:solidFill>
                  <a:schemeClr val="tx1"/>
                </a:solidFill>
                <a:latin typeface="Arial" charset="0"/>
                <a:cs typeface="Arial" charset="0"/>
              </a:defRPr>
            </a:lvl2pPr>
            <a:lvl3pPr marL="914400" eaLnBrk="0" hangingPunct="0">
              <a:defRPr>
                <a:solidFill>
                  <a:schemeClr val="tx1"/>
                </a:solidFill>
                <a:latin typeface="Arial" charset="0"/>
                <a:cs typeface="Arial" charset="0"/>
              </a:defRPr>
            </a:lvl3pPr>
            <a:lvl4pPr marL="1371600" eaLnBrk="0" hangingPunct="0">
              <a:defRPr>
                <a:solidFill>
                  <a:schemeClr val="tx1"/>
                </a:solidFill>
                <a:latin typeface="Arial" charset="0"/>
                <a:cs typeface="Arial" charset="0"/>
              </a:defRPr>
            </a:lvl4pPr>
            <a:lvl5pPr marL="1828800" eaLnBrk="0" hangingPunct="0">
              <a:defRPr>
                <a:solidFill>
                  <a:schemeClr val="tx1"/>
                </a:solidFill>
                <a:latin typeface="Arial" charset="0"/>
                <a:cs typeface="Arial" charset="0"/>
              </a:defRPr>
            </a:lvl5pPr>
            <a:lvl6pPr indent="-84138" eaLnBrk="0" fontAlgn="base" hangingPunct="0">
              <a:spcBef>
                <a:spcPct val="0"/>
              </a:spcBef>
              <a:spcAft>
                <a:spcPct val="0"/>
              </a:spcAft>
              <a:defRPr>
                <a:solidFill>
                  <a:schemeClr val="tx1"/>
                </a:solidFill>
                <a:latin typeface="Arial" charset="0"/>
                <a:cs typeface="Arial" charset="0"/>
              </a:defRPr>
            </a:lvl6pPr>
            <a:lvl7pPr indent="-84138" eaLnBrk="0" fontAlgn="base" hangingPunct="0">
              <a:spcBef>
                <a:spcPct val="0"/>
              </a:spcBef>
              <a:spcAft>
                <a:spcPct val="0"/>
              </a:spcAft>
              <a:defRPr>
                <a:solidFill>
                  <a:schemeClr val="tx1"/>
                </a:solidFill>
                <a:latin typeface="Arial" charset="0"/>
                <a:cs typeface="Arial" charset="0"/>
              </a:defRPr>
            </a:lvl7pPr>
            <a:lvl8pPr indent="-84138" eaLnBrk="0" fontAlgn="base" hangingPunct="0">
              <a:spcBef>
                <a:spcPct val="0"/>
              </a:spcBef>
              <a:spcAft>
                <a:spcPct val="0"/>
              </a:spcAft>
              <a:defRPr>
                <a:solidFill>
                  <a:schemeClr val="tx1"/>
                </a:solidFill>
                <a:latin typeface="Arial" charset="0"/>
                <a:cs typeface="Arial" charset="0"/>
              </a:defRPr>
            </a:lvl8pPr>
            <a:lvl9pPr indent="-84138"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sz="1300">
                <a:solidFill>
                  <a:srgbClr val="000000"/>
                </a:solidFill>
              </a:rPr>
              <a:t>The cost difference is:  </a:t>
            </a:r>
            <a:r>
              <a:rPr lang="en-GB" altLang="en-US" sz="1300" b="1">
                <a:solidFill>
                  <a:srgbClr val="000000"/>
                </a:solidFill>
              </a:rPr>
              <a:t>17%</a:t>
            </a:r>
          </a:p>
          <a:p>
            <a:pPr eaLnBrk="1" hangingPunct="1"/>
            <a:endParaRPr lang="en-GB" altLang="en-US" sz="1300">
              <a:solidFill>
                <a:srgbClr val="000000"/>
              </a:solidFill>
            </a:endParaRPr>
          </a:p>
          <a:p>
            <a:pPr eaLnBrk="1" hangingPunct="1"/>
            <a:endParaRPr lang="en-GB" altLang="en-US" sz="1300">
              <a:solidFill>
                <a:srgbClr val="000000"/>
              </a:solidFill>
            </a:endParaRPr>
          </a:p>
          <a:p>
            <a:pPr eaLnBrk="1" hangingPunct="1"/>
            <a:endParaRPr lang="en-GB" altLang="en-US" sz="1300">
              <a:solidFill>
                <a:srgbClr val="000000"/>
              </a:solidFill>
            </a:endParaRPr>
          </a:p>
          <a:p>
            <a:pPr eaLnBrk="1" hangingPunct="1"/>
            <a:endParaRPr lang="en-GB" altLang="en-US" sz="1300">
              <a:solidFill>
                <a:srgbClr val="000000"/>
              </a:solidFill>
            </a:endParaRPr>
          </a:p>
          <a:p>
            <a:pPr eaLnBrk="1" hangingPunct="1"/>
            <a:endParaRPr lang="en-GB" altLang="en-US" sz="1300">
              <a:solidFill>
                <a:srgbClr val="000000"/>
              </a:solidFill>
            </a:endParaRPr>
          </a:p>
          <a:p>
            <a:pPr eaLnBrk="1" hangingPunct="1"/>
            <a:endParaRPr lang="en-GB" altLang="en-US" sz="1300">
              <a:solidFill>
                <a:srgbClr val="000000"/>
              </a:solidFill>
            </a:endParaRPr>
          </a:p>
          <a:p>
            <a:pPr eaLnBrk="1" hangingPunct="1"/>
            <a:endParaRPr lang="en-GB" altLang="en-US" sz="1300">
              <a:solidFill>
                <a:srgbClr val="000000"/>
              </a:solidFill>
            </a:endParaRPr>
          </a:p>
          <a:p>
            <a:pPr eaLnBrk="1" hangingPunct="1"/>
            <a:endParaRPr lang="en-GB" altLang="en-US" sz="1300">
              <a:solidFill>
                <a:srgbClr val="000000"/>
              </a:solidFill>
            </a:endParaRPr>
          </a:p>
        </p:txBody>
      </p:sp>
      <p:sp>
        <p:nvSpPr>
          <p:cNvPr id="6149" name="TextBox 1"/>
          <p:cNvSpPr txBox="1">
            <a:spLocks noChangeArrowheads="1"/>
          </p:cNvSpPr>
          <p:nvPr/>
        </p:nvSpPr>
        <p:spPr bwMode="auto">
          <a:xfrm>
            <a:off x="5606596" y="1371299"/>
            <a:ext cx="1138055" cy="322035"/>
          </a:xfrm>
          <a:prstGeom prst="rect">
            <a:avLst/>
          </a:prstGeom>
          <a:solidFill>
            <a:schemeClr val="bg1"/>
          </a:solidFill>
          <a:ln w="9525">
            <a:solidFill>
              <a:schemeClr val="tx1"/>
            </a:solidFill>
            <a:miter lim="800000"/>
            <a:headEnd/>
            <a:tailEnd/>
          </a:ln>
        </p:spPr>
        <p:txBody>
          <a:bodyPr wrap="none" lIns="87398" tIns="43699" rIns="87398" bIns="43699">
            <a:spAutoFit/>
          </a:bodyPr>
          <a:lstStyle/>
          <a:p>
            <a:r>
              <a:rPr lang="en-GB" altLang="en-US" sz="1500" b="1"/>
              <a:t>14.29 CNY</a:t>
            </a:r>
            <a:endParaRPr lang="en-US" altLang="en-US" sz="1500" b="1"/>
          </a:p>
        </p:txBody>
      </p:sp>
      <p:sp>
        <p:nvSpPr>
          <p:cNvPr id="6" name="Text Box 2"/>
          <p:cNvSpPr txBox="1">
            <a:spLocks noChangeArrowheads="1"/>
          </p:cNvSpPr>
          <p:nvPr/>
        </p:nvSpPr>
        <p:spPr bwMode="auto">
          <a:xfrm>
            <a:off x="0" y="327590"/>
            <a:ext cx="9144000" cy="295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charset="0"/>
                <a:ea typeface="PMingLiU" pitchFamily="18" charset="-120"/>
              </a:defRPr>
            </a:lvl1pPr>
            <a:lvl2pPr marL="742950" indent="-285750" eaLnBrk="0" hangingPunct="0">
              <a:spcBef>
                <a:spcPct val="20000"/>
              </a:spcBef>
              <a:buChar char="–"/>
              <a:defRPr kumimoji="1" sz="2800">
                <a:solidFill>
                  <a:schemeClr val="tx1"/>
                </a:solidFill>
                <a:latin typeface="Arial" charset="0"/>
                <a:ea typeface="PMingLiU" pitchFamily="18" charset="-120"/>
              </a:defRPr>
            </a:lvl2pPr>
            <a:lvl3pPr marL="1143000" indent="-228600" eaLnBrk="0" hangingPunct="0">
              <a:spcBef>
                <a:spcPct val="20000"/>
              </a:spcBef>
              <a:buChar char="•"/>
              <a:defRPr kumimoji="1" sz="2400">
                <a:solidFill>
                  <a:schemeClr val="tx1"/>
                </a:solidFill>
                <a:latin typeface="Arial" charset="0"/>
                <a:ea typeface="PMingLiU" pitchFamily="18" charset="-120"/>
              </a:defRPr>
            </a:lvl3pPr>
            <a:lvl4pPr marL="1600200" indent="-228600" eaLnBrk="0" hangingPunct="0">
              <a:spcBef>
                <a:spcPct val="20000"/>
              </a:spcBef>
              <a:buChar char="–"/>
              <a:defRPr kumimoji="1" sz="2000">
                <a:solidFill>
                  <a:schemeClr val="tx1"/>
                </a:solidFill>
                <a:latin typeface="Arial" charset="0"/>
                <a:ea typeface="PMingLiU" pitchFamily="18" charset="-120"/>
              </a:defRPr>
            </a:lvl4pPr>
            <a:lvl5pPr marL="2057400" indent="-228600" eaLnBrk="0" hangingPunct="0">
              <a:spcBef>
                <a:spcPct val="20000"/>
              </a:spcBef>
              <a:buChar char="»"/>
              <a:defRPr kumimoji="1" sz="2000">
                <a:solidFill>
                  <a:schemeClr val="tx1"/>
                </a:solidFill>
                <a:latin typeface="Arial" charset="0"/>
                <a:ea typeface="PMingLiU" pitchFamily="18"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9pPr>
          </a:lstStyle>
          <a:p>
            <a:pPr algn="ctr">
              <a:lnSpc>
                <a:spcPts val="1200"/>
              </a:lnSpc>
              <a:spcBef>
                <a:spcPct val="50000"/>
              </a:spcBef>
              <a:buFontTx/>
              <a:buNone/>
            </a:pPr>
            <a:r>
              <a:rPr kumimoji="0" lang="en-GB" altLang="zh-TW" sz="3000" b="1" dirty="0"/>
              <a:t>Cost Estimation Calculation Sample</a:t>
            </a:r>
          </a:p>
        </p:txBody>
      </p:sp>
    </p:spTree>
    <p:extLst>
      <p:ext uri="{BB962C8B-B14F-4D97-AF65-F5344CB8AC3E}">
        <p14:creationId xmlns:p14="http://schemas.microsoft.com/office/powerpoint/2010/main" val="2933794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395288" y="1327150"/>
            <a:ext cx="8280400" cy="46085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b="1">
                <a:solidFill>
                  <a:schemeClr val="tx1"/>
                </a:solidFill>
                <a:latin typeface="Arial" charset="0"/>
              </a:defRPr>
            </a:lvl1pPr>
            <a:lvl2pPr marL="742950" indent="-285750">
              <a:defRPr sz="2000" b="1">
                <a:solidFill>
                  <a:schemeClr val="tx1"/>
                </a:solidFill>
                <a:latin typeface="Arial" charset="0"/>
              </a:defRPr>
            </a:lvl2pPr>
            <a:lvl3pPr marL="1143000" indent="-228600">
              <a:defRPr sz="2000" b="1">
                <a:solidFill>
                  <a:schemeClr val="tx1"/>
                </a:solidFill>
                <a:latin typeface="Arial" charset="0"/>
              </a:defRPr>
            </a:lvl3pPr>
            <a:lvl4pPr marL="1600200" indent="-228600">
              <a:defRPr sz="2000" b="1">
                <a:solidFill>
                  <a:schemeClr val="tx1"/>
                </a:solidFill>
                <a:latin typeface="Arial" charset="0"/>
              </a:defRPr>
            </a:lvl4pPr>
            <a:lvl5pPr marL="2057400" indent="-228600">
              <a:defRPr sz="2000" b="1">
                <a:solidFill>
                  <a:schemeClr val="tx1"/>
                </a:solidFill>
                <a:latin typeface="Arial" charset="0"/>
              </a:defRPr>
            </a:lvl5pPr>
            <a:lvl6pPr marL="2514600" indent="-228600" algn="ctr" eaLnBrk="0" fontAlgn="base" hangingPunct="0">
              <a:spcBef>
                <a:spcPct val="0"/>
              </a:spcBef>
              <a:spcAft>
                <a:spcPct val="0"/>
              </a:spcAft>
              <a:buFont typeface="Arial" charset="0"/>
              <a:defRPr sz="2000" b="1">
                <a:solidFill>
                  <a:schemeClr val="tx1"/>
                </a:solidFill>
                <a:latin typeface="Arial" charset="0"/>
              </a:defRPr>
            </a:lvl6pPr>
            <a:lvl7pPr marL="2971800" indent="-228600" algn="ctr" eaLnBrk="0" fontAlgn="base" hangingPunct="0">
              <a:spcBef>
                <a:spcPct val="0"/>
              </a:spcBef>
              <a:spcAft>
                <a:spcPct val="0"/>
              </a:spcAft>
              <a:buFont typeface="Arial" charset="0"/>
              <a:defRPr sz="2000" b="1">
                <a:solidFill>
                  <a:schemeClr val="tx1"/>
                </a:solidFill>
                <a:latin typeface="Arial" charset="0"/>
              </a:defRPr>
            </a:lvl7pPr>
            <a:lvl8pPr marL="3429000" indent="-228600" algn="ctr" eaLnBrk="0" fontAlgn="base" hangingPunct="0">
              <a:spcBef>
                <a:spcPct val="0"/>
              </a:spcBef>
              <a:spcAft>
                <a:spcPct val="0"/>
              </a:spcAft>
              <a:buFont typeface="Arial" charset="0"/>
              <a:defRPr sz="2000" b="1">
                <a:solidFill>
                  <a:schemeClr val="tx1"/>
                </a:solidFill>
                <a:latin typeface="Arial" charset="0"/>
              </a:defRPr>
            </a:lvl8pPr>
            <a:lvl9pPr marL="3886200" indent="-228600" algn="ctr" eaLnBrk="0" fontAlgn="base" hangingPunct="0">
              <a:spcBef>
                <a:spcPct val="0"/>
              </a:spcBef>
              <a:spcAft>
                <a:spcPct val="0"/>
              </a:spcAft>
              <a:buFont typeface="Arial" charset="0"/>
              <a:defRPr sz="2000" b="1">
                <a:solidFill>
                  <a:schemeClr val="tx1"/>
                </a:solidFill>
                <a:latin typeface="Arial" charset="0"/>
              </a:defRPr>
            </a:lvl9pPr>
          </a:lstStyle>
          <a:p>
            <a:endParaRPr lang="zh-CN" altLang="en-US">
              <a:ea typeface="宋体" pitchFamily="2" charset="-122"/>
            </a:endParaRPr>
          </a:p>
        </p:txBody>
      </p:sp>
      <p:sp>
        <p:nvSpPr>
          <p:cNvPr id="52227" name="AutoShape 3"/>
          <p:cNvSpPr>
            <a:spLocks noChangeArrowheads="1"/>
          </p:cNvSpPr>
          <p:nvPr/>
        </p:nvSpPr>
        <p:spPr bwMode="auto">
          <a:xfrm>
            <a:off x="1198563" y="5157788"/>
            <a:ext cx="1585912" cy="576262"/>
          </a:xfrm>
          <a:prstGeom prst="homePlate">
            <a:avLst>
              <a:gd name="adj" fmla="val 61106"/>
            </a:avLst>
          </a:prstGeom>
          <a:gradFill rotWithShape="1">
            <a:gsLst>
              <a:gs pos="0">
                <a:srgbClr val="283CFA"/>
              </a:gs>
              <a:gs pos="100000">
                <a:srgbClr val="FFFFFF"/>
              </a:gs>
            </a:gsLst>
            <a:lin ang="0" scaled="1"/>
          </a:gradFill>
          <a:ln w="9525">
            <a:solidFill>
              <a:srgbClr val="283CF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000" b="1">
                <a:solidFill>
                  <a:schemeClr val="tx1"/>
                </a:solidFill>
                <a:latin typeface="Arial" charset="0"/>
              </a:defRPr>
            </a:lvl1pPr>
            <a:lvl2pPr marL="742950" indent="-285750">
              <a:defRPr sz="2000" b="1">
                <a:solidFill>
                  <a:schemeClr val="tx1"/>
                </a:solidFill>
                <a:latin typeface="Arial" charset="0"/>
              </a:defRPr>
            </a:lvl2pPr>
            <a:lvl3pPr marL="1143000" indent="-228600">
              <a:defRPr sz="2000" b="1">
                <a:solidFill>
                  <a:schemeClr val="tx1"/>
                </a:solidFill>
                <a:latin typeface="Arial" charset="0"/>
              </a:defRPr>
            </a:lvl3pPr>
            <a:lvl4pPr marL="1600200" indent="-228600">
              <a:defRPr sz="2000" b="1">
                <a:solidFill>
                  <a:schemeClr val="tx1"/>
                </a:solidFill>
                <a:latin typeface="Arial" charset="0"/>
              </a:defRPr>
            </a:lvl4pPr>
            <a:lvl5pPr marL="2057400" indent="-228600">
              <a:defRPr sz="2000" b="1">
                <a:solidFill>
                  <a:schemeClr val="tx1"/>
                </a:solidFill>
                <a:latin typeface="Arial" charset="0"/>
              </a:defRPr>
            </a:lvl5pPr>
            <a:lvl6pPr marL="2514600" indent="-228600" algn="ctr" eaLnBrk="0" fontAlgn="base" hangingPunct="0">
              <a:spcBef>
                <a:spcPct val="0"/>
              </a:spcBef>
              <a:spcAft>
                <a:spcPct val="0"/>
              </a:spcAft>
              <a:buFont typeface="Arial" charset="0"/>
              <a:defRPr sz="2000" b="1">
                <a:solidFill>
                  <a:schemeClr val="tx1"/>
                </a:solidFill>
                <a:latin typeface="Arial" charset="0"/>
              </a:defRPr>
            </a:lvl6pPr>
            <a:lvl7pPr marL="2971800" indent="-228600" algn="ctr" eaLnBrk="0" fontAlgn="base" hangingPunct="0">
              <a:spcBef>
                <a:spcPct val="0"/>
              </a:spcBef>
              <a:spcAft>
                <a:spcPct val="0"/>
              </a:spcAft>
              <a:buFont typeface="Arial" charset="0"/>
              <a:defRPr sz="2000" b="1">
                <a:solidFill>
                  <a:schemeClr val="tx1"/>
                </a:solidFill>
                <a:latin typeface="Arial" charset="0"/>
              </a:defRPr>
            </a:lvl7pPr>
            <a:lvl8pPr marL="3429000" indent="-228600" algn="ctr" eaLnBrk="0" fontAlgn="base" hangingPunct="0">
              <a:spcBef>
                <a:spcPct val="0"/>
              </a:spcBef>
              <a:spcAft>
                <a:spcPct val="0"/>
              </a:spcAft>
              <a:buFont typeface="Arial" charset="0"/>
              <a:defRPr sz="2000" b="1">
                <a:solidFill>
                  <a:schemeClr val="tx1"/>
                </a:solidFill>
                <a:latin typeface="Arial" charset="0"/>
              </a:defRPr>
            </a:lvl8pPr>
            <a:lvl9pPr marL="3886200" indent="-228600" algn="ctr" eaLnBrk="0" fontAlgn="base" hangingPunct="0">
              <a:spcBef>
                <a:spcPct val="0"/>
              </a:spcBef>
              <a:spcAft>
                <a:spcPct val="0"/>
              </a:spcAft>
              <a:buFont typeface="Arial" charset="0"/>
              <a:defRPr sz="2000" b="1">
                <a:solidFill>
                  <a:schemeClr val="tx1"/>
                </a:solidFill>
                <a:latin typeface="Arial" charset="0"/>
              </a:defRPr>
            </a:lvl9pPr>
          </a:lstStyle>
          <a:p>
            <a:pPr>
              <a:spcBef>
                <a:spcPct val="50000"/>
              </a:spcBef>
            </a:pPr>
            <a:r>
              <a:rPr lang="en-US" altLang="zh-CN" sz="1800">
                <a:ea typeface="宋体" pitchFamily="2" charset="-122"/>
              </a:rPr>
              <a:t>Product</a:t>
            </a:r>
          </a:p>
          <a:p>
            <a:r>
              <a:rPr lang="en-US" altLang="zh-CN" sz="1800">
                <a:ea typeface="宋体" pitchFamily="2" charset="-122"/>
              </a:rPr>
              <a:t> Definition</a:t>
            </a:r>
          </a:p>
        </p:txBody>
      </p:sp>
      <p:sp>
        <p:nvSpPr>
          <p:cNvPr id="52228" name="AutoShape 4"/>
          <p:cNvSpPr>
            <a:spLocks noChangeArrowheads="1"/>
          </p:cNvSpPr>
          <p:nvPr/>
        </p:nvSpPr>
        <p:spPr bwMode="auto">
          <a:xfrm>
            <a:off x="4800600" y="5167313"/>
            <a:ext cx="1876425" cy="566737"/>
          </a:xfrm>
          <a:prstGeom prst="homePlate">
            <a:avLst>
              <a:gd name="adj" fmla="val 50522"/>
            </a:avLst>
          </a:prstGeom>
          <a:gradFill rotWithShape="1">
            <a:gsLst>
              <a:gs pos="0">
                <a:srgbClr val="283CFA"/>
              </a:gs>
              <a:gs pos="100000">
                <a:srgbClr val="FFFFFF"/>
              </a:gs>
            </a:gsLst>
            <a:lin ang="0" scaled="1"/>
          </a:gradFill>
          <a:ln w="9525">
            <a:solidFill>
              <a:srgbClr val="283CF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000" b="1">
                <a:solidFill>
                  <a:schemeClr val="tx1"/>
                </a:solidFill>
                <a:latin typeface="Arial" charset="0"/>
              </a:defRPr>
            </a:lvl1pPr>
            <a:lvl2pPr marL="742950" indent="-285750">
              <a:defRPr sz="2000" b="1">
                <a:solidFill>
                  <a:schemeClr val="tx1"/>
                </a:solidFill>
                <a:latin typeface="Arial" charset="0"/>
              </a:defRPr>
            </a:lvl2pPr>
            <a:lvl3pPr marL="1143000" indent="-228600">
              <a:defRPr sz="2000" b="1">
                <a:solidFill>
                  <a:schemeClr val="tx1"/>
                </a:solidFill>
                <a:latin typeface="Arial" charset="0"/>
              </a:defRPr>
            </a:lvl3pPr>
            <a:lvl4pPr marL="1600200" indent="-228600">
              <a:defRPr sz="2000" b="1">
                <a:solidFill>
                  <a:schemeClr val="tx1"/>
                </a:solidFill>
                <a:latin typeface="Arial" charset="0"/>
              </a:defRPr>
            </a:lvl4pPr>
            <a:lvl5pPr marL="2057400" indent="-228600">
              <a:defRPr sz="2000" b="1">
                <a:solidFill>
                  <a:schemeClr val="tx1"/>
                </a:solidFill>
                <a:latin typeface="Arial" charset="0"/>
              </a:defRPr>
            </a:lvl5pPr>
            <a:lvl6pPr marL="2514600" indent="-228600" algn="ctr" eaLnBrk="0" fontAlgn="base" hangingPunct="0">
              <a:spcBef>
                <a:spcPct val="0"/>
              </a:spcBef>
              <a:spcAft>
                <a:spcPct val="0"/>
              </a:spcAft>
              <a:buFont typeface="Arial" charset="0"/>
              <a:defRPr sz="2000" b="1">
                <a:solidFill>
                  <a:schemeClr val="tx1"/>
                </a:solidFill>
                <a:latin typeface="Arial" charset="0"/>
              </a:defRPr>
            </a:lvl6pPr>
            <a:lvl7pPr marL="2971800" indent="-228600" algn="ctr" eaLnBrk="0" fontAlgn="base" hangingPunct="0">
              <a:spcBef>
                <a:spcPct val="0"/>
              </a:spcBef>
              <a:spcAft>
                <a:spcPct val="0"/>
              </a:spcAft>
              <a:buFont typeface="Arial" charset="0"/>
              <a:defRPr sz="2000" b="1">
                <a:solidFill>
                  <a:schemeClr val="tx1"/>
                </a:solidFill>
                <a:latin typeface="Arial" charset="0"/>
              </a:defRPr>
            </a:lvl7pPr>
            <a:lvl8pPr marL="3429000" indent="-228600" algn="ctr" eaLnBrk="0" fontAlgn="base" hangingPunct="0">
              <a:spcBef>
                <a:spcPct val="0"/>
              </a:spcBef>
              <a:spcAft>
                <a:spcPct val="0"/>
              </a:spcAft>
              <a:buFont typeface="Arial" charset="0"/>
              <a:defRPr sz="2000" b="1">
                <a:solidFill>
                  <a:schemeClr val="tx1"/>
                </a:solidFill>
                <a:latin typeface="Arial" charset="0"/>
              </a:defRPr>
            </a:lvl8pPr>
            <a:lvl9pPr marL="3886200" indent="-228600" algn="ctr" eaLnBrk="0" fontAlgn="base" hangingPunct="0">
              <a:spcBef>
                <a:spcPct val="0"/>
              </a:spcBef>
              <a:spcAft>
                <a:spcPct val="0"/>
              </a:spcAft>
              <a:buFont typeface="Arial" charset="0"/>
              <a:defRPr sz="2000" b="1">
                <a:solidFill>
                  <a:schemeClr val="tx1"/>
                </a:solidFill>
                <a:latin typeface="Arial" charset="0"/>
              </a:defRPr>
            </a:lvl9pPr>
          </a:lstStyle>
          <a:p>
            <a:r>
              <a:rPr lang="en-US" altLang="zh-CN" sz="1800">
                <a:ea typeface="宋体" pitchFamily="2" charset="-122"/>
              </a:rPr>
              <a:t>Product Development</a:t>
            </a:r>
          </a:p>
        </p:txBody>
      </p:sp>
      <p:sp>
        <p:nvSpPr>
          <p:cNvPr id="52229" name="AutoShape 5"/>
          <p:cNvSpPr>
            <a:spLocks noChangeArrowheads="1"/>
          </p:cNvSpPr>
          <p:nvPr/>
        </p:nvSpPr>
        <p:spPr bwMode="auto">
          <a:xfrm>
            <a:off x="2928938" y="5157788"/>
            <a:ext cx="1685925" cy="576262"/>
          </a:xfrm>
          <a:prstGeom prst="homePlate">
            <a:avLst>
              <a:gd name="adj" fmla="val 54070"/>
            </a:avLst>
          </a:prstGeom>
          <a:gradFill rotWithShape="1">
            <a:gsLst>
              <a:gs pos="0">
                <a:srgbClr val="283CFA"/>
              </a:gs>
              <a:gs pos="100000">
                <a:srgbClr val="FFFFFF"/>
              </a:gs>
            </a:gsLst>
            <a:lin ang="0" scaled="1"/>
          </a:gradFill>
          <a:ln w="9525">
            <a:solidFill>
              <a:srgbClr val="283CF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000" b="1">
                <a:solidFill>
                  <a:schemeClr val="tx1"/>
                </a:solidFill>
                <a:latin typeface="Arial" charset="0"/>
              </a:defRPr>
            </a:lvl1pPr>
            <a:lvl2pPr marL="742950" indent="-285750">
              <a:defRPr sz="2000" b="1">
                <a:solidFill>
                  <a:schemeClr val="tx1"/>
                </a:solidFill>
                <a:latin typeface="Arial" charset="0"/>
              </a:defRPr>
            </a:lvl2pPr>
            <a:lvl3pPr marL="1143000" indent="-228600">
              <a:defRPr sz="2000" b="1">
                <a:solidFill>
                  <a:schemeClr val="tx1"/>
                </a:solidFill>
                <a:latin typeface="Arial" charset="0"/>
              </a:defRPr>
            </a:lvl3pPr>
            <a:lvl4pPr marL="1600200" indent="-228600">
              <a:defRPr sz="2000" b="1">
                <a:solidFill>
                  <a:schemeClr val="tx1"/>
                </a:solidFill>
                <a:latin typeface="Arial" charset="0"/>
              </a:defRPr>
            </a:lvl4pPr>
            <a:lvl5pPr marL="2057400" indent="-228600">
              <a:defRPr sz="2000" b="1">
                <a:solidFill>
                  <a:schemeClr val="tx1"/>
                </a:solidFill>
                <a:latin typeface="Arial" charset="0"/>
              </a:defRPr>
            </a:lvl5pPr>
            <a:lvl6pPr marL="2514600" indent="-228600" algn="ctr" eaLnBrk="0" fontAlgn="base" hangingPunct="0">
              <a:spcBef>
                <a:spcPct val="0"/>
              </a:spcBef>
              <a:spcAft>
                <a:spcPct val="0"/>
              </a:spcAft>
              <a:buFont typeface="Arial" charset="0"/>
              <a:defRPr sz="2000" b="1">
                <a:solidFill>
                  <a:schemeClr val="tx1"/>
                </a:solidFill>
                <a:latin typeface="Arial" charset="0"/>
              </a:defRPr>
            </a:lvl6pPr>
            <a:lvl7pPr marL="2971800" indent="-228600" algn="ctr" eaLnBrk="0" fontAlgn="base" hangingPunct="0">
              <a:spcBef>
                <a:spcPct val="0"/>
              </a:spcBef>
              <a:spcAft>
                <a:spcPct val="0"/>
              </a:spcAft>
              <a:buFont typeface="Arial" charset="0"/>
              <a:defRPr sz="2000" b="1">
                <a:solidFill>
                  <a:schemeClr val="tx1"/>
                </a:solidFill>
                <a:latin typeface="Arial" charset="0"/>
              </a:defRPr>
            </a:lvl7pPr>
            <a:lvl8pPr marL="3429000" indent="-228600" algn="ctr" eaLnBrk="0" fontAlgn="base" hangingPunct="0">
              <a:spcBef>
                <a:spcPct val="0"/>
              </a:spcBef>
              <a:spcAft>
                <a:spcPct val="0"/>
              </a:spcAft>
              <a:buFont typeface="Arial" charset="0"/>
              <a:defRPr sz="2000" b="1">
                <a:solidFill>
                  <a:schemeClr val="tx1"/>
                </a:solidFill>
                <a:latin typeface="Arial" charset="0"/>
              </a:defRPr>
            </a:lvl8pPr>
            <a:lvl9pPr marL="3886200" indent="-228600" algn="ctr" eaLnBrk="0" fontAlgn="base" hangingPunct="0">
              <a:spcBef>
                <a:spcPct val="0"/>
              </a:spcBef>
              <a:spcAft>
                <a:spcPct val="0"/>
              </a:spcAft>
              <a:buFont typeface="Arial" charset="0"/>
              <a:defRPr sz="2000" b="1">
                <a:solidFill>
                  <a:schemeClr val="tx1"/>
                </a:solidFill>
                <a:latin typeface="Arial" charset="0"/>
              </a:defRPr>
            </a:lvl9pPr>
          </a:lstStyle>
          <a:p>
            <a:r>
              <a:rPr lang="en-US" altLang="zh-CN" sz="1800">
                <a:ea typeface="宋体" pitchFamily="2" charset="-122"/>
              </a:rPr>
              <a:t>Product Conception</a:t>
            </a:r>
          </a:p>
        </p:txBody>
      </p:sp>
      <p:sp>
        <p:nvSpPr>
          <p:cNvPr id="52230" name="AutoShape 6"/>
          <p:cNvSpPr>
            <a:spLocks noChangeArrowheads="1"/>
          </p:cNvSpPr>
          <p:nvPr/>
        </p:nvSpPr>
        <p:spPr bwMode="auto">
          <a:xfrm>
            <a:off x="6816725" y="5157788"/>
            <a:ext cx="1570038" cy="576262"/>
          </a:xfrm>
          <a:prstGeom prst="homePlate">
            <a:avLst>
              <a:gd name="adj" fmla="val 50984"/>
            </a:avLst>
          </a:prstGeom>
          <a:gradFill rotWithShape="1">
            <a:gsLst>
              <a:gs pos="0">
                <a:srgbClr val="283CFA"/>
              </a:gs>
              <a:gs pos="100000">
                <a:srgbClr val="FFFFFF"/>
              </a:gs>
            </a:gsLst>
            <a:lin ang="0" scaled="1"/>
          </a:gradFill>
          <a:ln w="9525">
            <a:solidFill>
              <a:srgbClr val="283CF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000" b="1">
                <a:solidFill>
                  <a:schemeClr val="tx1"/>
                </a:solidFill>
                <a:latin typeface="Arial" charset="0"/>
              </a:defRPr>
            </a:lvl1pPr>
            <a:lvl2pPr marL="742950" indent="-285750">
              <a:defRPr sz="2000" b="1">
                <a:solidFill>
                  <a:schemeClr val="tx1"/>
                </a:solidFill>
                <a:latin typeface="Arial" charset="0"/>
              </a:defRPr>
            </a:lvl2pPr>
            <a:lvl3pPr marL="1143000" indent="-228600">
              <a:defRPr sz="2000" b="1">
                <a:solidFill>
                  <a:schemeClr val="tx1"/>
                </a:solidFill>
                <a:latin typeface="Arial" charset="0"/>
              </a:defRPr>
            </a:lvl3pPr>
            <a:lvl4pPr marL="1600200" indent="-228600">
              <a:defRPr sz="2000" b="1">
                <a:solidFill>
                  <a:schemeClr val="tx1"/>
                </a:solidFill>
                <a:latin typeface="Arial" charset="0"/>
              </a:defRPr>
            </a:lvl4pPr>
            <a:lvl5pPr marL="2057400" indent="-228600">
              <a:defRPr sz="2000" b="1">
                <a:solidFill>
                  <a:schemeClr val="tx1"/>
                </a:solidFill>
                <a:latin typeface="Arial" charset="0"/>
              </a:defRPr>
            </a:lvl5pPr>
            <a:lvl6pPr marL="2514600" indent="-228600" algn="ctr" eaLnBrk="0" fontAlgn="base" hangingPunct="0">
              <a:spcBef>
                <a:spcPct val="0"/>
              </a:spcBef>
              <a:spcAft>
                <a:spcPct val="0"/>
              </a:spcAft>
              <a:buFont typeface="Arial" charset="0"/>
              <a:defRPr sz="2000" b="1">
                <a:solidFill>
                  <a:schemeClr val="tx1"/>
                </a:solidFill>
                <a:latin typeface="Arial" charset="0"/>
              </a:defRPr>
            </a:lvl6pPr>
            <a:lvl7pPr marL="2971800" indent="-228600" algn="ctr" eaLnBrk="0" fontAlgn="base" hangingPunct="0">
              <a:spcBef>
                <a:spcPct val="0"/>
              </a:spcBef>
              <a:spcAft>
                <a:spcPct val="0"/>
              </a:spcAft>
              <a:buFont typeface="Arial" charset="0"/>
              <a:defRPr sz="2000" b="1">
                <a:solidFill>
                  <a:schemeClr val="tx1"/>
                </a:solidFill>
                <a:latin typeface="Arial" charset="0"/>
              </a:defRPr>
            </a:lvl7pPr>
            <a:lvl8pPr marL="3429000" indent="-228600" algn="ctr" eaLnBrk="0" fontAlgn="base" hangingPunct="0">
              <a:spcBef>
                <a:spcPct val="0"/>
              </a:spcBef>
              <a:spcAft>
                <a:spcPct val="0"/>
              </a:spcAft>
              <a:buFont typeface="Arial" charset="0"/>
              <a:defRPr sz="2000" b="1">
                <a:solidFill>
                  <a:schemeClr val="tx1"/>
                </a:solidFill>
                <a:latin typeface="Arial" charset="0"/>
              </a:defRPr>
            </a:lvl8pPr>
            <a:lvl9pPr marL="3886200" indent="-228600" algn="ctr" eaLnBrk="0" fontAlgn="base" hangingPunct="0">
              <a:spcBef>
                <a:spcPct val="0"/>
              </a:spcBef>
              <a:spcAft>
                <a:spcPct val="0"/>
              </a:spcAft>
              <a:buFont typeface="Arial" charset="0"/>
              <a:defRPr sz="2000" b="1">
                <a:solidFill>
                  <a:schemeClr val="tx1"/>
                </a:solidFill>
                <a:latin typeface="Arial" charset="0"/>
              </a:defRPr>
            </a:lvl9pPr>
          </a:lstStyle>
          <a:p>
            <a:r>
              <a:rPr lang="en-US" altLang="zh-CN" sz="1800">
                <a:ea typeface="宋体" pitchFamily="2" charset="-122"/>
              </a:rPr>
              <a:t>Production</a:t>
            </a:r>
          </a:p>
        </p:txBody>
      </p:sp>
      <p:sp>
        <p:nvSpPr>
          <p:cNvPr id="94215" name="Line 7"/>
          <p:cNvSpPr>
            <a:spLocks noChangeShapeType="1"/>
          </p:cNvSpPr>
          <p:nvPr/>
        </p:nvSpPr>
        <p:spPr bwMode="auto">
          <a:xfrm>
            <a:off x="1200150" y="5013325"/>
            <a:ext cx="734536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4216" name="未知"/>
          <p:cNvSpPr>
            <a:spLocks/>
          </p:cNvSpPr>
          <p:nvPr/>
        </p:nvSpPr>
        <p:spPr bwMode="auto">
          <a:xfrm>
            <a:off x="1187450" y="1700213"/>
            <a:ext cx="12700" cy="3341687"/>
          </a:xfrm>
          <a:custGeom>
            <a:avLst/>
            <a:gdLst>
              <a:gd name="T0" fmla="*/ 0 w 8"/>
              <a:gd name="T1" fmla="*/ 2147483647 h 2105"/>
              <a:gd name="T2" fmla="*/ 2147483647 w 8"/>
              <a:gd name="T3" fmla="*/ 0 h 2105"/>
              <a:gd name="T4" fmla="*/ 0 60000 65536"/>
              <a:gd name="T5" fmla="*/ 0 60000 65536"/>
            </a:gdLst>
            <a:ahLst/>
            <a:cxnLst>
              <a:cxn ang="T4">
                <a:pos x="T0" y="T1"/>
              </a:cxn>
              <a:cxn ang="T5">
                <a:pos x="T2" y="T3"/>
              </a:cxn>
            </a:cxnLst>
            <a:rect l="0" t="0" r="r" b="b"/>
            <a:pathLst>
              <a:path w="8" h="2105">
                <a:moveTo>
                  <a:pt x="0" y="2105"/>
                </a:moveTo>
                <a:lnTo>
                  <a:pt x="8" y="0"/>
                </a:lnTo>
              </a:path>
            </a:pathLst>
          </a:custGeom>
          <a:noFill/>
          <a:ln w="50800" cap="flat" cmpd="sng">
            <a:solidFill>
              <a:schemeClr val="tx1"/>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2233" name="未知"/>
          <p:cNvSpPr>
            <a:spLocks/>
          </p:cNvSpPr>
          <p:nvPr/>
        </p:nvSpPr>
        <p:spPr bwMode="auto">
          <a:xfrm>
            <a:off x="1208088" y="2133600"/>
            <a:ext cx="7050087" cy="2833688"/>
          </a:xfrm>
          <a:custGeom>
            <a:avLst/>
            <a:gdLst>
              <a:gd name="T0" fmla="*/ 0 w 4797"/>
              <a:gd name="T1" fmla="*/ 2147483647 h 1582"/>
              <a:gd name="T2" fmla="*/ 2147483647 w 4797"/>
              <a:gd name="T3" fmla="*/ 2147483647 h 1582"/>
              <a:gd name="T4" fmla="*/ 2147483647 w 4797"/>
              <a:gd name="T5" fmla="*/ 2147483647 h 1582"/>
              <a:gd name="T6" fmla="*/ 2147483647 w 4797"/>
              <a:gd name="T7" fmla="*/ 2147483647 h 1582"/>
              <a:gd name="T8" fmla="*/ 2147483647 w 4797"/>
              <a:gd name="T9" fmla="*/ 2147483647 h 1582"/>
              <a:gd name="T10" fmla="*/ 2147483647 w 4797"/>
              <a:gd name="T11" fmla="*/ 2147483647 h 1582"/>
              <a:gd name="T12" fmla="*/ 2147483647 w 4797"/>
              <a:gd name="T13" fmla="*/ 0 h 15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7" h="1582">
                <a:moveTo>
                  <a:pt x="0" y="1582"/>
                </a:moveTo>
                <a:cubicBezTo>
                  <a:pt x="196" y="1563"/>
                  <a:pt x="843" y="1523"/>
                  <a:pt x="1175" y="1475"/>
                </a:cubicBezTo>
                <a:cubicBezTo>
                  <a:pt x="1507" y="1427"/>
                  <a:pt x="1726" y="1407"/>
                  <a:pt x="1991" y="1293"/>
                </a:cubicBezTo>
                <a:cubicBezTo>
                  <a:pt x="2256" y="1179"/>
                  <a:pt x="2528" y="960"/>
                  <a:pt x="2762" y="794"/>
                </a:cubicBezTo>
                <a:cubicBezTo>
                  <a:pt x="2996" y="628"/>
                  <a:pt x="3178" y="416"/>
                  <a:pt x="3397" y="295"/>
                </a:cubicBezTo>
                <a:cubicBezTo>
                  <a:pt x="3616" y="174"/>
                  <a:pt x="3845" y="118"/>
                  <a:pt x="4078" y="69"/>
                </a:cubicBezTo>
                <a:cubicBezTo>
                  <a:pt x="4311" y="20"/>
                  <a:pt x="4647" y="15"/>
                  <a:pt x="4797" y="0"/>
                </a:cubicBezTo>
              </a:path>
            </a:pathLst>
          </a:custGeom>
          <a:noFill/>
          <a:ln w="63500" cap="flat" cmpd="sng">
            <a:solidFill>
              <a:srgbClr val="FF6600"/>
            </a:solidFill>
            <a:round/>
            <a:headEnd/>
            <a:tailEnd/>
          </a:ln>
          <a:effectLst/>
          <a:extLst>
            <a:ext uri="{909E8E84-426E-40DD-AFC4-6F175D3DCCD1}">
              <a14:hiddenFill xmlns:a14="http://schemas.microsoft.com/office/drawing/2010/main">
                <a:solidFill>
                  <a:srgbClr val="FF66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2234" name="未知"/>
          <p:cNvSpPr>
            <a:spLocks/>
          </p:cNvSpPr>
          <p:nvPr/>
        </p:nvSpPr>
        <p:spPr bwMode="auto">
          <a:xfrm>
            <a:off x="1200150" y="2133600"/>
            <a:ext cx="7058025" cy="2870200"/>
          </a:xfrm>
          <a:custGeom>
            <a:avLst/>
            <a:gdLst>
              <a:gd name="T0" fmla="*/ 2147483647 w 4446"/>
              <a:gd name="T1" fmla="*/ 2147483647 h 1808"/>
              <a:gd name="T2" fmla="*/ 2147483647 w 4446"/>
              <a:gd name="T3" fmla="*/ 2147483647 h 1808"/>
              <a:gd name="T4" fmla="*/ 2147483647 w 4446"/>
              <a:gd name="T5" fmla="*/ 2147483647 h 1808"/>
              <a:gd name="T6" fmla="*/ 2147483647 w 4446"/>
              <a:gd name="T7" fmla="*/ 2147483647 h 1808"/>
              <a:gd name="T8" fmla="*/ 2147483647 w 4446"/>
              <a:gd name="T9" fmla="*/ 2147483647 h 1808"/>
              <a:gd name="T10" fmla="*/ 2147483647 w 4446"/>
              <a:gd name="T11" fmla="*/ 2147483647 h 1808"/>
              <a:gd name="T12" fmla="*/ 0 w 4446"/>
              <a:gd name="T13" fmla="*/ 0 h 18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46" h="1808">
                <a:moveTo>
                  <a:pt x="4446" y="1808"/>
                </a:moveTo>
                <a:cubicBezTo>
                  <a:pt x="4273" y="1773"/>
                  <a:pt x="3682" y="1681"/>
                  <a:pt x="3405" y="1596"/>
                </a:cubicBezTo>
                <a:cubicBezTo>
                  <a:pt x="3128" y="1511"/>
                  <a:pt x="2975" y="1444"/>
                  <a:pt x="2786" y="1295"/>
                </a:cubicBezTo>
                <a:cubicBezTo>
                  <a:pt x="2597" y="1146"/>
                  <a:pt x="2466" y="868"/>
                  <a:pt x="2270" y="702"/>
                </a:cubicBezTo>
                <a:cubicBezTo>
                  <a:pt x="2074" y="536"/>
                  <a:pt x="1875" y="402"/>
                  <a:pt x="1608" y="298"/>
                </a:cubicBezTo>
                <a:cubicBezTo>
                  <a:pt x="1341" y="194"/>
                  <a:pt x="934" y="129"/>
                  <a:pt x="666" y="79"/>
                </a:cubicBezTo>
                <a:cubicBezTo>
                  <a:pt x="398" y="29"/>
                  <a:pt x="139" y="17"/>
                  <a:pt x="0" y="0"/>
                </a:cubicBezTo>
              </a:path>
            </a:pathLst>
          </a:custGeom>
          <a:noFill/>
          <a:ln w="63500" cap="flat" cmpd="sng">
            <a:solidFill>
              <a:srgbClr val="000080"/>
            </a:solidFill>
            <a:round/>
            <a:headEnd/>
            <a:tailEnd/>
          </a:ln>
          <a:effectLst/>
          <a:extLst>
            <a:ext uri="{909E8E84-426E-40DD-AFC4-6F175D3DCCD1}">
              <a14:hiddenFill xmlns:a14="http://schemas.microsoft.com/office/drawing/2010/main">
                <a:solidFill>
                  <a:srgbClr val="FF66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4219" name="Text Box 11"/>
          <p:cNvSpPr txBox="1">
            <a:spLocks noChangeArrowheads="1"/>
          </p:cNvSpPr>
          <p:nvPr/>
        </p:nvSpPr>
        <p:spPr bwMode="auto">
          <a:xfrm>
            <a:off x="350838" y="1952625"/>
            <a:ext cx="1079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Arial" charset="0"/>
              </a:defRPr>
            </a:lvl1pPr>
            <a:lvl2pPr marL="742950" indent="-285750">
              <a:defRPr sz="2000" b="1">
                <a:solidFill>
                  <a:schemeClr val="tx1"/>
                </a:solidFill>
                <a:latin typeface="Arial" charset="0"/>
              </a:defRPr>
            </a:lvl2pPr>
            <a:lvl3pPr marL="1143000" indent="-228600">
              <a:defRPr sz="2000" b="1">
                <a:solidFill>
                  <a:schemeClr val="tx1"/>
                </a:solidFill>
                <a:latin typeface="Arial" charset="0"/>
              </a:defRPr>
            </a:lvl3pPr>
            <a:lvl4pPr marL="1600200" indent="-228600">
              <a:defRPr sz="2000" b="1">
                <a:solidFill>
                  <a:schemeClr val="tx1"/>
                </a:solidFill>
                <a:latin typeface="Arial" charset="0"/>
              </a:defRPr>
            </a:lvl4pPr>
            <a:lvl5pPr marL="2057400" indent="-228600">
              <a:defRPr sz="2000" b="1">
                <a:solidFill>
                  <a:schemeClr val="tx1"/>
                </a:solidFill>
                <a:latin typeface="Arial" charset="0"/>
              </a:defRPr>
            </a:lvl5pPr>
            <a:lvl6pPr marL="2514600" indent="-228600" algn="ctr" eaLnBrk="0" fontAlgn="base" hangingPunct="0">
              <a:spcBef>
                <a:spcPct val="0"/>
              </a:spcBef>
              <a:spcAft>
                <a:spcPct val="0"/>
              </a:spcAft>
              <a:buFont typeface="Arial" charset="0"/>
              <a:defRPr sz="2000" b="1">
                <a:solidFill>
                  <a:schemeClr val="tx1"/>
                </a:solidFill>
                <a:latin typeface="Arial" charset="0"/>
              </a:defRPr>
            </a:lvl6pPr>
            <a:lvl7pPr marL="2971800" indent="-228600" algn="ctr" eaLnBrk="0" fontAlgn="base" hangingPunct="0">
              <a:spcBef>
                <a:spcPct val="0"/>
              </a:spcBef>
              <a:spcAft>
                <a:spcPct val="0"/>
              </a:spcAft>
              <a:buFont typeface="Arial" charset="0"/>
              <a:defRPr sz="2000" b="1">
                <a:solidFill>
                  <a:schemeClr val="tx1"/>
                </a:solidFill>
                <a:latin typeface="Arial" charset="0"/>
              </a:defRPr>
            </a:lvl7pPr>
            <a:lvl8pPr marL="3429000" indent="-228600" algn="ctr" eaLnBrk="0" fontAlgn="base" hangingPunct="0">
              <a:spcBef>
                <a:spcPct val="0"/>
              </a:spcBef>
              <a:spcAft>
                <a:spcPct val="0"/>
              </a:spcAft>
              <a:buFont typeface="Arial" charset="0"/>
              <a:defRPr sz="2000" b="1">
                <a:solidFill>
                  <a:schemeClr val="tx1"/>
                </a:solidFill>
                <a:latin typeface="Arial" charset="0"/>
              </a:defRPr>
            </a:lvl8pPr>
            <a:lvl9pPr marL="3886200" indent="-228600" algn="ctr" eaLnBrk="0" fontAlgn="base" hangingPunct="0">
              <a:spcBef>
                <a:spcPct val="0"/>
              </a:spcBef>
              <a:spcAft>
                <a:spcPct val="0"/>
              </a:spcAft>
              <a:buFont typeface="Arial" charset="0"/>
              <a:defRPr sz="2000" b="1">
                <a:solidFill>
                  <a:schemeClr val="tx1"/>
                </a:solidFill>
                <a:latin typeface="Arial" charset="0"/>
              </a:defRPr>
            </a:lvl9pPr>
          </a:lstStyle>
          <a:p>
            <a:pPr algn="l"/>
            <a:r>
              <a:rPr lang="en-GB" altLang="en-US"/>
              <a:t>100%</a:t>
            </a:r>
          </a:p>
        </p:txBody>
      </p:sp>
      <p:sp>
        <p:nvSpPr>
          <p:cNvPr id="94220" name="Text Box 12"/>
          <p:cNvSpPr txBox="1">
            <a:spLocks noChangeArrowheads="1"/>
          </p:cNvSpPr>
          <p:nvPr/>
        </p:nvSpPr>
        <p:spPr bwMode="auto">
          <a:xfrm>
            <a:off x="627063" y="4687888"/>
            <a:ext cx="704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Arial" charset="0"/>
              </a:defRPr>
            </a:lvl1pPr>
            <a:lvl2pPr marL="742950" indent="-285750">
              <a:defRPr sz="2000" b="1">
                <a:solidFill>
                  <a:schemeClr val="tx1"/>
                </a:solidFill>
                <a:latin typeface="Arial" charset="0"/>
              </a:defRPr>
            </a:lvl2pPr>
            <a:lvl3pPr marL="1143000" indent="-228600">
              <a:defRPr sz="2000" b="1">
                <a:solidFill>
                  <a:schemeClr val="tx1"/>
                </a:solidFill>
                <a:latin typeface="Arial" charset="0"/>
              </a:defRPr>
            </a:lvl3pPr>
            <a:lvl4pPr marL="1600200" indent="-228600">
              <a:defRPr sz="2000" b="1">
                <a:solidFill>
                  <a:schemeClr val="tx1"/>
                </a:solidFill>
                <a:latin typeface="Arial" charset="0"/>
              </a:defRPr>
            </a:lvl4pPr>
            <a:lvl5pPr marL="2057400" indent="-228600">
              <a:defRPr sz="2000" b="1">
                <a:solidFill>
                  <a:schemeClr val="tx1"/>
                </a:solidFill>
                <a:latin typeface="Arial" charset="0"/>
              </a:defRPr>
            </a:lvl5pPr>
            <a:lvl6pPr marL="2514600" indent="-228600" algn="ctr" eaLnBrk="0" fontAlgn="base" hangingPunct="0">
              <a:spcBef>
                <a:spcPct val="0"/>
              </a:spcBef>
              <a:spcAft>
                <a:spcPct val="0"/>
              </a:spcAft>
              <a:buFont typeface="Arial" charset="0"/>
              <a:defRPr sz="2000" b="1">
                <a:solidFill>
                  <a:schemeClr val="tx1"/>
                </a:solidFill>
                <a:latin typeface="Arial" charset="0"/>
              </a:defRPr>
            </a:lvl6pPr>
            <a:lvl7pPr marL="2971800" indent="-228600" algn="ctr" eaLnBrk="0" fontAlgn="base" hangingPunct="0">
              <a:spcBef>
                <a:spcPct val="0"/>
              </a:spcBef>
              <a:spcAft>
                <a:spcPct val="0"/>
              </a:spcAft>
              <a:buFont typeface="Arial" charset="0"/>
              <a:defRPr sz="2000" b="1">
                <a:solidFill>
                  <a:schemeClr val="tx1"/>
                </a:solidFill>
                <a:latin typeface="Arial" charset="0"/>
              </a:defRPr>
            </a:lvl7pPr>
            <a:lvl8pPr marL="3429000" indent="-228600" algn="ctr" eaLnBrk="0" fontAlgn="base" hangingPunct="0">
              <a:spcBef>
                <a:spcPct val="0"/>
              </a:spcBef>
              <a:spcAft>
                <a:spcPct val="0"/>
              </a:spcAft>
              <a:buFont typeface="Arial" charset="0"/>
              <a:defRPr sz="2000" b="1">
                <a:solidFill>
                  <a:schemeClr val="tx1"/>
                </a:solidFill>
                <a:latin typeface="Arial" charset="0"/>
              </a:defRPr>
            </a:lvl8pPr>
            <a:lvl9pPr marL="3886200" indent="-228600" algn="ctr" eaLnBrk="0" fontAlgn="base" hangingPunct="0">
              <a:spcBef>
                <a:spcPct val="0"/>
              </a:spcBef>
              <a:spcAft>
                <a:spcPct val="0"/>
              </a:spcAft>
              <a:buFont typeface="Arial" charset="0"/>
              <a:defRPr sz="2000" b="1">
                <a:solidFill>
                  <a:schemeClr val="tx1"/>
                </a:solidFill>
                <a:latin typeface="Arial" charset="0"/>
              </a:defRPr>
            </a:lvl9pPr>
          </a:lstStyle>
          <a:p>
            <a:pPr algn="l"/>
            <a:r>
              <a:rPr lang="en-GB" altLang="en-US"/>
              <a:t>0%</a:t>
            </a:r>
          </a:p>
        </p:txBody>
      </p:sp>
      <p:sp>
        <p:nvSpPr>
          <p:cNvPr id="52237" name="Text Box 13"/>
          <p:cNvSpPr txBox="1">
            <a:spLocks noChangeArrowheads="1"/>
          </p:cNvSpPr>
          <p:nvPr/>
        </p:nvSpPr>
        <p:spPr bwMode="auto">
          <a:xfrm>
            <a:off x="1258888" y="2170113"/>
            <a:ext cx="15843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Arial" charset="0"/>
              </a:defRPr>
            </a:lvl1pPr>
            <a:lvl2pPr marL="742950" indent="-285750">
              <a:defRPr sz="2000" b="1">
                <a:solidFill>
                  <a:schemeClr val="tx1"/>
                </a:solidFill>
                <a:latin typeface="Arial" charset="0"/>
              </a:defRPr>
            </a:lvl2pPr>
            <a:lvl3pPr marL="1143000" indent="-228600">
              <a:defRPr sz="2000" b="1">
                <a:solidFill>
                  <a:schemeClr val="tx1"/>
                </a:solidFill>
                <a:latin typeface="Arial" charset="0"/>
              </a:defRPr>
            </a:lvl3pPr>
            <a:lvl4pPr marL="1600200" indent="-228600">
              <a:defRPr sz="2000" b="1">
                <a:solidFill>
                  <a:schemeClr val="tx1"/>
                </a:solidFill>
                <a:latin typeface="Arial" charset="0"/>
              </a:defRPr>
            </a:lvl4pPr>
            <a:lvl5pPr marL="2057400" indent="-228600">
              <a:defRPr sz="2000" b="1">
                <a:solidFill>
                  <a:schemeClr val="tx1"/>
                </a:solidFill>
                <a:latin typeface="Arial" charset="0"/>
              </a:defRPr>
            </a:lvl5pPr>
            <a:lvl6pPr marL="2514600" indent="-228600" algn="ctr" eaLnBrk="0" fontAlgn="base" hangingPunct="0">
              <a:spcBef>
                <a:spcPct val="0"/>
              </a:spcBef>
              <a:spcAft>
                <a:spcPct val="0"/>
              </a:spcAft>
              <a:buFont typeface="Arial" charset="0"/>
              <a:defRPr sz="2000" b="1">
                <a:solidFill>
                  <a:schemeClr val="tx1"/>
                </a:solidFill>
                <a:latin typeface="Arial" charset="0"/>
              </a:defRPr>
            </a:lvl6pPr>
            <a:lvl7pPr marL="2971800" indent="-228600" algn="ctr" eaLnBrk="0" fontAlgn="base" hangingPunct="0">
              <a:spcBef>
                <a:spcPct val="0"/>
              </a:spcBef>
              <a:spcAft>
                <a:spcPct val="0"/>
              </a:spcAft>
              <a:buFont typeface="Arial" charset="0"/>
              <a:defRPr sz="2000" b="1">
                <a:solidFill>
                  <a:schemeClr val="tx1"/>
                </a:solidFill>
                <a:latin typeface="Arial" charset="0"/>
              </a:defRPr>
            </a:lvl7pPr>
            <a:lvl8pPr marL="3429000" indent="-228600" algn="ctr" eaLnBrk="0" fontAlgn="base" hangingPunct="0">
              <a:spcBef>
                <a:spcPct val="0"/>
              </a:spcBef>
              <a:spcAft>
                <a:spcPct val="0"/>
              </a:spcAft>
              <a:buFont typeface="Arial" charset="0"/>
              <a:defRPr sz="2000" b="1">
                <a:solidFill>
                  <a:schemeClr val="tx1"/>
                </a:solidFill>
                <a:latin typeface="Arial" charset="0"/>
              </a:defRPr>
            </a:lvl8pPr>
            <a:lvl9pPr marL="3886200" indent="-228600" algn="ctr" eaLnBrk="0" fontAlgn="base" hangingPunct="0">
              <a:spcBef>
                <a:spcPct val="0"/>
              </a:spcBef>
              <a:spcAft>
                <a:spcPct val="0"/>
              </a:spcAft>
              <a:buFont typeface="Arial" charset="0"/>
              <a:defRPr sz="2000" b="1">
                <a:solidFill>
                  <a:schemeClr val="tx1"/>
                </a:solidFill>
                <a:latin typeface="Arial" charset="0"/>
              </a:defRPr>
            </a:lvl9pPr>
          </a:lstStyle>
          <a:p>
            <a:pPr algn="l"/>
            <a:r>
              <a:rPr lang="en-GB" altLang="en-US">
                <a:solidFill>
                  <a:srgbClr val="000066"/>
                </a:solidFill>
              </a:rPr>
              <a:t>Cost</a:t>
            </a:r>
          </a:p>
          <a:p>
            <a:pPr algn="l"/>
            <a:r>
              <a:rPr lang="en-GB" altLang="en-US">
                <a:solidFill>
                  <a:srgbClr val="000066"/>
                </a:solidFill>
              </a:rPr>
              <a:t>Influence Potential</a:t>
            </a:r>
          </a:p>
        </p:txBody>
      </p:sp>
      <p:sp>
        <p:nvSpPr>
          <p:cNvPr id="52238" name="Text Box 14"/>
          <p:cNvSpPr txBox="1">
            <a:spLocks noChangeArrowheads="1"/>
          </p:cNvSpPr>
          <p:nvPr/>
        </p:nvSpPr>
        <p:spPr bwMode="auto">
          <a:xfrm>
            <a:off x="6911975" y="2190750"/>
            <a:ext cx="15843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Arial" charset="0"/>
              </a:defRPr>
            </a:lvl1pPr>
            <a:lvl2pPr marL="742950" indent="-285750">
              <a:defRPr sz="2000" b="1">
                <a:solidFill>
                  <a:schemeClr val="tx1"/>
                </a:solidFill>
                <a:latin typeface="Arial" charset="0"/>
              </a:defRPr>
            </a:lvl2pPr>
            <a:lvl3pPr marL="1143000" indent="-228600">
              <a:defRPr sz="2000" b="1">
                <a:solidFill>
                  <a:schemeClr val="tx1"/>
                </a:solidFill>
                <a:latin typeface="Arial" charset="0"/>
              </a:defRPr>
            </a:lvl3pPr>
            <a:lvl4pPr marL="1600200" indent="-228600">
              <a:defRPr sz="2000" b="1">
                <a:solidFill>
                  <a:schemeClr val="tx1"/>
                </a:solidFill>
                <a:latin typeface="Arial" charset="0"/>
              </a:defRPr>
            </a:lvl4pPr>
            <a:lvl5pPr marL="2057400" indent="-228600">
              <a:defRPr sz="2000" b="1">
                <a:solidFill>
                  <a:schemeClr val="tx1"/>
                </a:solidFill>
                <a:latin typeface="Arial" charset="0"/>
              </a:defRPr>
            </a:lvl5pPr>
            <a:lvl6pPr marL="2514600" indent="-228600" algn="ctr" eaLnBrk="0" fontAlgn="base" hangingPunct="0">
              <a:spcBef>
                <a:spcPct val="0"/>
              </a:spcBef>
              <a:spcAft>
                <a:spcPct val="0"/>
              </a:spcAft>
              <a:buFont typeface="Arial" charset="0"/>
              <a:defRPr sz="2000" b="1">
                <a:solidFill>
                  <a:schemeClr val="tx1"/>
                </a:solidFill>
                <a:latin typeface="Arial" charset="0"/>
              </a:defRPr>
            </a:lvl6pPr>
            <a:lvl7pPr marL="2971800" indent="-228600" algn="ctr" eaLnBrk="0" fontAlgn="base" hangingPunct="0">
              <a:spcBef>
                <a:spcPct val="0"/>
              </a:spcBef>
              <a:spcAft>
                <a:spcPct val="0"/>
              </a:spcAft>
              <a:buFont typeface="Arial" charset="0"/>
              <a:defRPr sz="2000" b="1">
                <a:solidFill>
                  <a:schemeClr val="tx1"/>
                </a:solidFill>
                <a:latin typeface="Arial" charset="0"/>
              </a:defRPr>
            </a:lvl7pPr>
            <a:lvl8pPr marL="3429000" indent="-228600" algn="ctr" eaLnBrk="0" fontAlgn="base" hangingPunct="0">
              <a:spcBef>
                <a:spcPct val="0"/>
              </a:spcBef>
              <a:spcAft>
                <a:spcPct val="0"/>
              </a:spcAft>
              <a:buFont typeface="Arial" charset="0"/>
              <a:defRPr sz="2000" b="1">
                <a:solidFill>
                  <a:schemeClr val="tx1"/>
                </a:solidFill>
                <a:latin typeface="Arial" charset="0"/>
              </a:defRPr>
            </a:lvl8pPr>
            <a:lvl9pPr marL="3886200" indent="-228600" algn="ctr" eaLnBrk="0" fontAlgn="base" hangingPunct="0">
              <a:spcBef>
                <a:spcPct val="0"/>
              </a:spcBef>
              <a:spcAft>
                <a:spcPct val="0"/>
              </a:spcAft>
              <a:buFont typeface="Arial" charset="0"/>
              <a:defRPr sz="2000" b="1">
                <a:solidFill>
                  <a:schemeClr val="tx1"/>
                </a:solidFill>
                <a:latin typeface="Arial" charset="0"/>
              </a:defRPr>
            </a:lvl9pPr>
          </a:lstStyle>
          <a:p>
            <a:pPr algn="r"/>
            <a:r>
              <a:rPr lang="en-GB" altLang="en-US">
                <a:solidFill>
                  <a:srgbClr val="FF6600"/>
                </a:solidFill>
              </a:rPr>
              <a:t>Cost</a:t>
            </a:r>
          </a:p>
          <a:p>
            <a:pPr algn="r"/>
            <a:r>
              <a:rPr lang="en-GB" altLang="en-US">
                <a:solidFill>
                  <a:srgbClr val="FF6600"/>
                </a:solidFill>
              </a:rPr>
              <a:t>Generation Potential</a:t>
            </a:r>
          </a:p>
        </p:txBody>
      </p:sp>
      <p:sp>
        <p:nvSpPr>
          <p:cNvPr id="52239" name="Rectangle 15"/>
          <p:cNvSpPr>
            <a:spLocks noChangeArrowheads="1"/>
          </p:cNvSpPr>
          <p:nvPr/>
        </p:nvSpPr>
        <p:spPr bwMode="auto">
          <a:xfrm>
            <a:off x="1624013" y="1339850"/>
            <a:ext cx="1150937" cy="3671888"/>
          </a:xfrm>
          <a:prstGeom prst="rect">
            <a:avLst/>
          </a:prstGeom>
          <a:solidFill>
            <a:srgbClr val="283CFA">
              <a:alpha val="27843"/>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b="1">
                <a:solidFill>
                  <a:schemeClr val="tx1"/>
                </a:solidFill>
                <a:latin typeface="Arial" charset="0"/>
              </a:defRPr>
            </a:lvl1pPr>
            <a:lvl2pPr marL="742950" indent="-285750">
              <a:defRPr sz="2000" b="1">
                <a:solidFill>
                  <a:schemeClr val="tx1"/>
                </a:solidFill>
                <a:latin typeface="Arial" charset="0"/>
              </a:defRPr>
            </a:lvl2pPr>
            <a:lvl3pPr marL="1143000" indent="-228600">
              <a:defRPr sz="2000" b="1">
                <a:solidFill>
                  <a:schemeClr val="tx1"/>
                </a:solidFill>
                <a:latin typeface="Arial" charset="0"/>
              </a:defRPr>
            </a:lvl3pPr>
            <a:lvl4pPr marL="1600200" indent="-228600">
              <a:defRPr sz="2000" b="1">
                <a:solidFill>
                  <a:schemeClr val="tx1"/>
                </a:solidFill>
                <a:latin typeface="Arial" charset="0"/>
              </a:defRPr>
            </a:lvl4pPr>
            <a:lvl5pPr marL="2057400" indent="-228600">
              <a:defRPr sz="2000" b="1">
                <a:solidFill>
                  <a:schemeClr val="tx1"/>
                </a:solidFill>
                <a:latin typeface="Arial" charset="0"/>
              </a:defRPr>
            </a:lvl5pPr>
            <a:lvl6pPr marL="2514600" indent="-228600" algn="ctr" eaLnBrk="0" fontAlgn="base" hangingPunct="0">
              <a:spcBef>
                <a:spcPct val="0"/>
              </a:spcBef>
              <a:spcAft>
                <a:spcPct val="0"/>
              </a:spcAft>
              <a:buFont typeface="Arial" charset="0"/>
              <a:defRPr sz="2000" b="1">
                <a:solidFill>
                  <a:schemeClr val="tx1"/>
                </a:solidFill>
                <a:latin typeface="Arial" charset="0"/>
              </a:defRPr>
            </a:lvl6pPr>
            <a:lvl7pPr marL="2971800" indent="-228600" algn="ctr" eaLnBrk="0" fontAlgn="base" hangingPunct="0">
              <a:spcBef>
                <a:spcPct val="0"/>
              </a:spcBef>
              <a:spcAft>
                <a:spcPct val="0"/>
              </a:spcAft>
              <a:buFont typeface="Arial" charset="0"/>
              <a:defRPr sz="2000" b="1">
                <a:solidFill>
                  <a:schemeClr val="tx1"/>
                </a:solidFill>
                <a:latin typeface="Arial" charset="0"/>
              </a:defRPr>
            </a:lvl7pPr>
            <a:lvl8pPr marL="3429000" indent="-228600" algn="ctr" eaLnBrk="0" fontAlgn="base" hangingPunct="0">
              <a:spcBef>
                <a:spcPct val="0"/>
              </a:spcBef>
              <a:spcAft>
                <a:spcPct val="0"/>
              </a:spcAft>
              <a:buFont typeface="Arial" charset="0"/>
              <a:defRPr sz="2000" b="1">
                <a:solidFill>
                  <a:schemeClr val="tx1"/>
                </a:solidFill>
                <a:latin typeface="Arial" charset="0"/>
              </a:defRPr>
            </a:lvl8pPr>
            <a:lvl9pPr marL="3886200" indent="-228600" algn="ctr" eaLnBrk="0" fontAlgn="base" hangingPunct="0">
              <a:spcBef>
                <a:spcPct val="0"/>
              </a:spcBef>
              <a:spcAft>
                <a:spcPct val="0"/>
              </a:spcAft>
              <a:buFont typeface="Arial" charset="0"/>
              <a:defRPr sz="2000" b="1">
                <a:solidFill>
                  <a:schemeClr val="tx1"/>
                </a:solidFill>
                <a:latin typeface="Arial" charset="0"/>
              </a:defRPr>
            </a:lvl9pPr>
          </a:lstStyle>
          <a:p>
            <a:endParaRPr lang="zh-CN" altLang="en-US">
              <a:ea typeface="宋体" pitchFamily="2" charset="-122"/>
            </a:endParaRPr>
          </a:p>
        </p:txBody>
      </p:sp>
      <p:sp>
        <p:nvSpPr>
          <p:cNvPr id="52240" name="Text Box 16"/>
          <p:cNvSpPr txBox="1">
            <a:spLocks noChangeArrowheads="1"/>
          </p:cNvSpPr>
          <p:nvPr/>
        </p:nvSpPr>
        <p:spPr bwMode="auto">
          <a:xfrm>
            <a:off x="2928938" y="1374775"/>
            <a:ext cx="3024187" cy="649288"/>
          </a:xfrm>
          <a:prstGeom prst="rect">
            <a:avLst/>
          </a:prstGeom>
          <a:noFill/>
          <a:ln>
            <a:noFill/>
          </a:ln>
          <a:effectLst/>
          <a:extLst>
            <a:ext uri="{909E8E84-426E-40DD-AFC4-6F175D3DCCD1}">
              <a14:hiddenFill xmlns:a14="http://schemas.microsoft.com/office/drawing/2010/main">
                <a:solidFill>
                  <a:srgbClr val="00FF00">
                    <a:alpha val="27843"/>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b="1">
                <a:solidFill>
                  <a:schemeClr val="tx1"/>
                </a:solidFill>
                <a:latin typeface="Arial" charset="0"/>
              </a:defRPr>
            </a:lvl1pPr>
            <a:lvl2pPr marL="742950" indent="-285750">
              <a:defRPr sz="2000" b="1">
                <a:solidFill>
                  <a:schemeClr val="tx1"/>
                </a:solidFill>
                <a:latin typeface="Arial" charset="0"/>
              </a:defRPr>
            </a:lvl2pPr>
            <a:lvl3pPr marL="1143000" indent="-228600">
              <a:defRPr sz="2000" b="1">
                <a:solidFill>
                  <a:schemeClr val="tx1"/>
                </a:solidFill>
                <a:latin typeface="Arial" charset="0"/>
              </a:defRPr>
            </a:lvl3pPr>
            <a:lvl4pPr marL="1600200" indent="-228600">
              <a:defRPr sz="2000" b="1">
                <a:solidFill>
                  <a:schemeClr val="tx1"/>
                </a:solidFill>
                <a:latin typeface="Arial" charset="0"/>
              </a:defRPr>
            </a:lvl4pPr>
            <a:lvl5pPr marL="2057400" indent="-228600">
              <a:defRPr sz="2000" b="1">
                <a:solidFill>
                  <a:schemeClr val="tx1"/>
                </a:solidFill>
                <a:latin typeface="Arial" charset="0"/>
              </a:defRPr>
            </a:lvl5pPr>
            <a:lvl6pPr marL="2514600" indent="-228600" algn="ctr" eaLnBrk="0" fontAlgn="base" hangingPunct="0">
              <a:spcBef>
                <a:spcPct val="0"/>
              </a:spcBef>
              <a:spcAft>
                <a:spcPct val="0"/>
              </a:spcAft>
              <a:buFont typeface="Arial" charset="0"/>
              <a:defRPr sz="2000" b="1">
                <a:solidFill>
                  <a:schemeClr val="tx1"/>
                </a:solidFill>
                <a:latin typeface="Arial" charset="0"/>
              </a:defRPr>
            </a:lvl6pPr>
            <a:lvl7pPr marL="2971800" indent="-228600" algn="ctr" eaLnBrk="0" fontAlgn="base" hangingPunct="0">
              <a:spcBef>
                <a:spcPct val="0"/>
              </a:spcBef>
              <a:spcAft>
                <a:spcPct val="0"/>
              </a:spcAft>
              <a:buFont typeface="Arial" charset="0"/>
              <a:defRPr sz="2000" b="1">
                <a:solidFill>
                  <a:schemeClr val="tx1"/>
                </a:solidFill>
                <a:latin typeface="Arial" charset="0"/>
              </a:defRPr>
            </a:lvl7pPr>
            <a:lvl8pPr marL="3429000" indent="-228600" algn="ctr" eaLnBrk="0" fontAlgn="base" hangingPunct="0">
              <a:spcBef>
                <a:spcPct val="0"/>
              </a:spcBef>
              <a:spcAft>
                <a:spcPct val="0"/>
              </a:spcAft>
              <a:buFont typeface="Arial" charset="0"/>
              <a:defRPr sz="2000" b="1">
                <a:solidFill>
                  <a:schemeClr val="tx1"/>
                </a:solidFill>
                <a:latin typeface="Arial" charset="0"/>
              </a:defRPr>
            </a:lvl8pPr>
            <a:lvl9pPr marL="3886200" indent="-228600" algn="ctr" eaLnBrk="0" fontAlgn="base" hangingPunct="0">
              <a:spcBef>
                <a:spcPct val="0"/>
              </a:spcBef>
              <a:spcAft>
                <a:spcPct val="0"/>
              </a:spcAft>
              <a:buFont typeface="Arial" charset="0"/>
              <a:defRPr sz="2000" b="1">
                <a:solidFill>
                  <a:schemeClr val="tx1"/>
                </a:solidFill>
                <a:latin typeface="Arial" charset="0"/>
              </a:defRPr>
            </a:lvl9pPr>
          </a:lstStyle>
          <a:p>
            <a:pPr algn="l"/>
            <a:r>
              <a:rPr lang="en-GB" altLang="en-US" sz="1800"/>
              <a:t>Virtual Prototyping (CAE) </a:t>
            </a:r>
            <a:r>
              <a:rPr lang="en-GB" altLang="en-US" sz="1800">
                <a:solidFill>
                  <a:srgbClr val="283CFA"/>
                </a:solidFill>
              </a:rPr>
              <a:t>= High Leverage</a:t>
            </a:r>
          </a:p>
        </p:txBody>
      </p:sp>
      <p:sp>
        <p:nvSpPr>
          <p:cNvPr id="52241" name="Rectangle 17"/>
          <p:cNvSpPr>
            <a:spLocks noChangeArrowheads="1"/>
          </p:cNvSpPr>
          <p:nvPr/>
        </p:nvSpPr>
        <p:spPr bwMode="auto">
          <a:xfrm>
            <a:off x="6084888" y="1341438"/>
            <a:ext cx="863600" cy="3671887"/>
          </a:xfrm>
          <a:prstGeom prst="rect">
            <a:avLst/>
          </a:prstGeom>
          <a:solidFill>
            <a:srgbClr val="283CFA">
              <a:alpha val="27843"/>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b="1">
                <a:solidFill>
                  <a:schemeClr val="tx1"/>
                </a:solidFill>
                <a:latin typeface="Arial" charset="0"/>
              </a:defRPr>
            </a:lvl1pPr>
            <a:lvl2pPr marL="742950" indent="-285750">
              <a:defRPr sz="2000" b="1">
                <a:solidFill>
                  <a:schemeClr val="tx1"/>
                </a:solidFill>
                <a:latin typeface="Arial" charset="0"/>
              </a:defRPr>
            </a:lvl2pPr>
            <a:lvl3pPr marL="1143000" indent="-228600">
              <a:defRPr sz="2000" b="1">
                <a:solidFill>
                  <a:schemeClr val="tx1"/>
                </a:solidFill>
                <a:latin typeface="Arial" charset="0"/>
              </a:defRPr>
            </a:lvl3pPr>
            <a:lvl4pPr marL="1600200" indent="-228600">
              <a:defRPr sz="2000" b="1">
                <a:solidFill>
                  <a:schemeClr val="tx1"/>
                </a:solidFill>
                <a:latin typeface="Arial" charset="0"/>
              </a:defRPr>
            </a:lvl4pPr>
            <a:lvl5pPr marL="2057400" indent="-228600">
              <a:defRPr sz="2000" b="1">
                <a:solidFill>
                  <a:schemeClr val="tx1"/>
                </a:solidFill>
                <a:latin typeface="Arial" charset="0"/>
              </a:defRPr>
            </a:lvl5pPr>
            <a:lvl6pPr marL="2514600" indent="-228600" algn="ctr" eaLnBrk="0" fontAlgn="base" hangingPunct="0">
              <a:spcBef>
                <a:spcPct val="0"/>
              </a:spcBef>
              <a:spcAft>
                <a:spcPct val="0"/>
              </a:spcAft>
              <a:buFont typeface="Arial" charset="0"/>
              <a:defRPr sz="2000" b="1">
                <a:solidFill>
                  <a:schemeClr val="tx1"/>
                </a:solidFill>
                <a:latin typeface="Arial" charset="0"/>
              </a:defRPr>
            </a:lvl6pPr>
            <a:lvl7pPr marL="2971800" indent="-228600" algn="ctr" eaLnBrk="0" fontAlgn="base" hangingPunct="0">
              <a:spcBef>
                <a:spcPct val="0"/>
              </a:spcBef>
              <a:spcAft>
                <a:spcPct val="0"/>
              </a:spcAft>
              <a:buFont typeface="Arial" charset="0"/>
              <a:defRPr sz="2000" b="1">
                <a:solidFill>
                  <a:schemeClr val="tx1"/>
                </a:solidFill>
                <a:latin typeface="Arial" charset="0"/>
              </a:defRPr>
            </a:lvl7pPr>
            <a:lvl8pPr marL="3429000" indent="-228600" algn="ctr" eaLnBrk="0" fontAlgn="base" hangingPunct="0">
              <a:spcBef>
                <a:spcPct val="0"/>
              </a:spcBef>
              <a:spcAft>
                <a:spcPct val="0"/>
              </a:spcAft>
              <a:buFont typeface="Arial" charset="0"/>
              <a:defRPr sz="2000" b="1">
                <a:solidFill>
                  <a:schemeClr val="tx1"/>
                </a:solidFill>
                <a:latin typeface="Arial" charset="0"/>
              </a:defRPr>
            </a:lvl8pPr>
            <a:lvl9pPr marL="3886200" indent="-228600" algn="ctr" eaLnBrk="0" fontAlgn="base" hangingPunct="0">
              <a:spcBef>
                <a:spcPct val="0"/>
              </a:spcBef>
              <a:spcAft>
                <a:spcPct val="0"/>
              </a:spcAft>
              <a:buFont typeface="Arial" charset="0"/>
              <a:defRPr sz="2000" b="1">
                <a:solidFill>
                  <a:schemeClr val="tx1"/>
                </a:solidFill>
                <a:latin typeface="Arial" charset="0"/>
              </a:defRPr>
            </a:lvl9pPr>
          </a:lstStyle>
          <a:p>
            <a:endParaRPr lang="zh-CN" altLang="en-US">
              <a:ea typeface="宋体" pitchFamily="2" charset="-122"/>
            </a:endParaRPr>
          </a:p>
        </p:txBody>
      </p:sp>
      <p:sp>
        <p:nvSpPr>
          <p:cNvPr id="52242" name="Text Box 18"/>
          <p:cNvSpPr txBox="1">
            <a:spLocks noChangeArrowheads="1"/>
          </p:cNvSpPr>
          <p:nvPr/>
        </p:nvSpPr>
        <p:spPr bwMode="auto">
          <a:xfrm>
            <a:off x="6159500" y="1347788"/>
            <a:ext cx="2876550" cy="641350"/>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Arial" charset="0"/>
              </a:defRPr>
            </a:lvl1pPr>
            <a:lvl2pPr marL="742950" indent="-285750">
              <a:defRPr sz="2000" b="1">
                <a:solidFill>
                  <a:schemeClr val="tx1"/>
                </a:solidFill>
                <a:latin typeface="Arial" charset="0"/>
              </a:defRPr>
            </a:lvl2pPr>
            <a:lvl3pPr marL="1143000" indent="-228600">
              <a:defRPr sz="2000" b="1">
                <a:solidFill>
                  <a:schemeClr val="tx1"/>
                </a:solidFill>
                <a:latin typeface="Arial" charset="0"/>
              </a:defRPr>
            </a:lvl3pPr>
            <a:lvl4pPr marL="1600200" indent="-228600">
              <a:defRPr sz="2000" b="1">
                <a:solidFill>
                  <a:schemeClr val="tx1"/>
                </a:solidFill>
                <a:latin typeface="Arial" charset="0"/>
              </a:defRPr>
            </a:lvl4pPr>
            <a:lvl5pPr marL="2057400" indent="-228600">
              <a:defRPr sz="2000" b="1">
                <a:solidFill>
                  <a:schemeClr val="tx1"/>
                </a:solidFill>
                <a:latin typeface="Arial" charset="0"/>
              </a:defRPr>
            </a:lvl5pPr>
            <a:lvl6pPr marL="2514600" indent="-228600" algn="ctr" eaLnBrk="0" fontAlgn="base" hangingPunct="0">
              <a:spcBef>
                <a:spcPct val="0"/>
              </a:spcBef>
              <a:spcAft>
                <a:spcPct val="0"/>
              </a:spcAft>
              <a:buFont typeface="Arial" charset="0"/>
              <a:defRPr sz="2000" b="1">
                <a:solidFill>
                  <a:schemeClr val="tx1"/>
                </a:solidFill>
                <a:latin typeface="Arial" charset="0"/>
              </a:defRPr>
            </a:lvl6pPr>
            <a:lvl7pPr marL="2971800" indent="-228600" algn="ctr" eaLnBrk="0" fontAlgn="base" hangingPunct="0">
              <a:spcBef>
                <a:spcPct val="0"/>
              </a:spcBef>
              <a:spcAft>
                <a:spcPct val="0"/>
              </a:spcAft>
              <a:buFont typeface="Arial" charset="0"/>
              <a:defRPr sz="2000" b="1">
                <a:solidFill>
                  <a:schemeClr val="tx1"/>
                </a:solidFill>
                <a:latin typeface="Arial" charset="0"/>
              </a:defRPr>
            </a:lvl7pPr>
            <a:lvl8pPr marL="3429000" indent="-228600" algn="ctr" eaLnBrk="0" fontAlgn="base" hangingPunct="0">
              <a:spcBef>
                <a:spcPct val="0"/>
              </a:spcBef>
              <a:spcAft>
                <a:spcPct val="0"/>
              </a:spcAft>
              <a:buFont typeface="Arial" charset="0"/>
              <a:defRPr sz="2000" b="1">
                <a:solidFill>
                  <a:schemeClr val="tx1"/>
                </a:solidFill>
                <a:latin typeface="Arial" charset="0"/>
              </a:defRPr>
            </a:lvl8pPr>
            <a:lvl9pPr marL="3886200" indent="-228600" algn="ctr" eaLnBrk="0" fontAlgn="base" hangingPunct="0">
              <a:spcBef>
                <a:spcPct val="0"/>
              </a:spcBef>
              <a:spcAft>
                <a:spcPct val="0"/>
              </a:spcAft>
              <a:buFont typeface="Arial" charset="0"/>
              <a:defRPr sz="2000" b="1">
                <a:solidFill>
                  <a:schemeClr val="tx1"/>
                </a:solidFill>
                <a:latin typeface="Arial" charset="0"/>
              </a:defRPr>
            </a:lvl9pPr>
          </a:lstStyle>
          <a:p>
            <a:pPr algn="r">
              <a:spcBef>
                <a:spcPct val="50000"/>
              </a:spcBef>
            </a:pPr>
            <a:r>
              <a:rPr lang="en-US" altLang="zh-CN" sz="1800" dirty="0">
                <a:ea typeface="宋体" pitchFamily="2" charset="-122"/>
              </a:rPr>
              <a:t>CAE as a problem solver</a:t>
            </a:r>
          </a:p>
          <a:p>
            <a:pPr algn="r"/>
            <a:r>
              <a:rPr lang="en-US" altLang="zh-CN" sz="1800" dirty="0">
                <a:solidFill>
                  <a:srgbClr val="283CFA"/>
                </a:solidFill>
                <a:ea typeface="宋体" pitchFamily="2" charset="-122"/>
              </a:rPr>
              <a:t>= Lower leverage</a:t>
            </a:r>
          </a:p>
        </p:txBody>
      </p:sp>
      <p:sp>
        <p:nvSpPr>
          <p:cNvPr id="52243" name="Line 19"/>
          <p:cNvSpPr>
            <a:spLocks noChangeShapeType="1"/>
          </p:cNvSpPr>
          <p:nvPr/>
        </p:nvSpPr>
        <p:spPr bwMode="auto">
          <a:xfrm flipV="1">
            <a:off x="2339975" y="1700213"/>
            <a:ext cx="588963" cy="215900"/>
          </a:xfrm>
          <a:prstGeom prst="line">
            <a:avLst/>
          </a:prstGeom>
          <a:noFill/>
          <a:ln w="317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2244" name="Line 20"/>
          <p:cNvSpPr>
            <a:spLocks noChangeShapeType="1"/>
          </p:cNvSpPr>
          <p:nvPr/>
        </p:nvSpPr>
        <p:spPr bwMode="auto">
          <a:xfrm flipV="1">
            <a:off x="6443663" y="1700213"/>
            <a:ext cx="649287" cy="215900"/>
          </a:xfrm>
          <a:prstGeom prst="line">
            <a:avLst/>
          </a:prstGeom>
          <a:noFill/>
          <a:ln w="317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 name="Text Box 2"/>
          <p:cNvSpPr txBox="1">
            <a:spLocks noChangeArrowheads="1"/>
          </p:cNvSpPr>
          <p:nvPr/>
        </p:nvSpPr>
        <p:spPr bwMode="auto">
          <a:xfrm>
            <a:off x="0" y="327588"/>
            <a:ext cx="9144000" cy="295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charset="0"/>
                <a:ea typeface="PMingLiU" pitchFamily="18" charset="-120"/>
              </a:defRPr>
            </a:lvl1pPr>
            <a:lvl2pPr marL="742950" indent="-285750" eaLnBrk="0" hangingPunct="0">
              <a:spcBef>
                <a:spcPct val="20000"/>
              </a:spcBef>
              <a:buChar char="–"/>
              <a:defRPr kumimoji="1" sz="2800">
                <a:solidFill>
                  <a:schemeClr val="tx1"/>
                </a:solidFill>
                <a:latin typeface="Arial" charset="0"/>
                <a:ea typeface="PMingLiU" pitchFamily="18" charset="-120"/>
              </a:defRPr>
            </a:lvl2pPr>
            <a:lvl3pPr marL="1143000" indent="-228600" eaLnBrk="0" hangingPunct="0">
              <a:spcBef>
                <a:spcPct val="20000"/>
              </a:spcBef>
              <a:buChar char="•"/>
              <a:defRPr kumimoji="1" sz="2400">
                <a:solidFill>
                  <a:schemeClr val="tx1"/>
                </a:solidFill>
                <a:latin typeface="Arial" charset="0"/>
                <a:ea typeface="PMingLiU" pitchFamily="18" charset="-120"/>
              </a:defRPr>
            </a:lvl3pPr>
            <a:lvl4pPr marL="1600200" indent="-228600" eaLnBrk="0" hangingPunct="0">
              <a:spcBef>
                <a:spcPct val="20000"/>
              </a:spcBef>
              <a:buChar char="–"/>
              <a:defRPr kumimoji="1" sz="2000">
                <a:solidFill>
                  <a:schemeClr val="tx1"/>
                </a:solidFill>
                <a:latin typeface="Arial" charset="0"/>
                <a:ea typeface="PMingLiU" pitchFamily="18" charset="-120"/>
              </a:defRPr>
            </a:lvl4pPr>
            <a:lvl5pPr marL="2057400" indent="-228600" eaLnBrk="0" hangingPunct="0">
              <a:spcBef>
                <a:spcPct val="20000"/>
              </a:spcBef>
              <a:buChar char="»"/>
              <a:defRPr kumimoji="1" sz="2000">
                <a:solidFill>
                  <a:schemeClr val="tx1"/>
                </a:solidFill>
                <a:latin typeface="Arial" charset="0"/>
                <a:ea typeface="PMingLiU" pitchFamily="18"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9pPr>
          </a:lstStyle>
          <a:p>
            <a:pPr algn="ctr">
              <a:lnSpc>
                <a:spcPts val="1200"/>
              </a:lnSpc>
              <a:spcBef>
                <a:spcPct val="50000"/>
              </a:spcBef>
              <a:buNone/>
            </a:pPr>
            <a:r>
              <a:rPr kumimoji="0" lang="en-GB" altLang="zh-TW" sz="3000" b="1" dirty="0"/>
              <a:t>The Earlier, The Better</a:t>
            </a:r>
          </a:p>
        </p:txBody>
      </p:sp>
    </p:spTree>
    <p:extLst>
      <p:ext uri="{BB962C8B-B14F-4D97-AF65-F5344CB8AC3E}">
        <p14:creationId xmlns:p14="http://schemas.microsoft.com/office/powerpoint/2010/main" val="2533105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2227"/>
                                        </p:tgtEl>
                                        <p:attrNameLst>
                                          <p:attrName>style.visibility</p:attrName>
                                        </p:attrNameLst>
                                      </p:cBhvr>
                                      <p:to>
                                        <p:strVal val="visible"/>
                                      </p:to>
                                    </p:set>
                                    <p:animEffect transition="in" filter="wipe(left)">
                                      <p:cBhvr>
                                        <p:cTn id="7" dur="300"/>
                                        <p:tgtEl>
                                          <p:spTgt spid="52227"/>
                                        </p:tgtEl>
                                      </p:cBhvr>
                                    </p:animEffect>
                                  </p:childTnLst>
                                </p:cTn>
                              </p:par>
                            </p:childTnLst>
                          </p:cTn>
                        </p:par>
                        <p:par>
                          <p:cTn id="8" fill="hold" nodeType="afterGroup">
                            <p:stCondLst>
                              <p:cond delay="300"/>
                            </p:stCondLst>
                            <p:childTnLst>
                              <p:par>
                                <p:cTn id="9" presetID="22" presetClass="entr" presetSubtype="8" fill="hold" grpId="0" nodeType="afterEffect">
                                  <p:stCondLst>
                                    <p:cond delay="0"/>
                                  </p:stCondLst>
                                  <p:childTnLst>
                                    <p:set>
                                      <p:cBhvr>
                                        <p:cTn id="10" dur="1" fill="hold">
                                          <p:stCondLst>
                                            <p:cond delay="0"/>
                                          </p:stCondLst>
                                        </p:cTn>
                                        <p:tgtEl>
                                          <p:spTgt spid="52229"/>
                                        </p:tgtEl>
                                        <p:attrNameLst>
                                          <p:attrName>style.visibility</p:attrName>
                                        </p:attrNameLst>
                                      </p:cBhvr>
                                      <p:to>
                                        <p:strVal val="visible"/>
                                      </p:to>
                                    </p:set>
                                    <p:animEffect transition="in" filter="wipe(left)">
                                      <p:cBhvr>
                                        <p:cTn id="11" dur="300"/>
                                        <p:tgtEl>
                                          <p:spTgt spid="52229"/>
                                        </p:tgtEl>
                                      </p:cBhvr>
                                    </p:animEffect>
                                  </p:childTnLst>
                                </p:cTn>
                              </p:par>
                            </p:childTnLst>
                          </p:cTn>
                        </p:par>
                        <p:par>
                          <p:cTn id="12" fill="hold" nodeType="afterGroup">
                            <p:stCondLst>
                              <p:cond delay="600"/>
                            </p:stCondLst>
                            <p:childTnLst>
                              <p:par>
                                <p:cTn id="13" presetID="22" presetClass="entr" presetSubtype="8" fill="hold" grpId="0" nodeType="afterEffect">
                                  <p:stCondLst>
                                    <p:cond delay="0"/>
                                  </p:stCondLst>
                                  <p:childTnLst>
                                    <p:set>
                                      <p:cBhvr>
                                        <p:cTn id="14" dur="1" fill="hold">
                                          <p:stCondLst>
                                            <p:cond delay="0"/>
                                          </p:stCondLst>
                                        </p:cTn>
                                        <p:tgtEl>
                                          <p:spTgt spid="52228"/>
                                        </p:tgtEl>
                                        <p:attrNameLst>
                                          <p:attrName>style.visibility</p:attrName>
                                        </p:attrNameLst>
                                      </p:cBhvr>
                                      <p:to>
                                        <p:strVal val="visible"/>
                                      </p:to>
                                    </p:set>
                                    <p:animEffect transition="in" filter="wipe(left)">
                                      <p:cBhvr>
                                        <p:cTn id="15" dur="300"/>
                                        <p:tgtEl>
                                          <p:spTgt spid="52228"/>
                                        </p:tgtEl>
                                      </p:cBhvr>
                                    </p:animEffect>
                                  </p:childTnLst>
                                </p:cTn>
                              </p:par>
                            </p:childTnLst>
                          </p:cTn>
                        </p:par>
                        <p:par>
                          <p:cTn id="16" fill="hold" nodeType="afterGroup">
                            <p:stCondLst>
                              <p:cond delay="900"/>
                            </p:stCondLst>
                            <p:childTnLst>
                              <p:par>
                                <p:cTn id="17" presetID="22" presetClass="entr" presetSubtype="8" fill="hold" grpId="0" nodeType="afterEffect">
                                  <p:stCondLst>
                                    <p:cond delay="0"/>
                                  </p:stCondLst>
                                  <p:childTnLst>
                                    <p:set>
                                      <p:cBhvr>
                                        <p:cTn id="18" dur="1" fill="hold">
                                          <p:stCondLst>
                                            <p:cond delay="0"/>
                                          </p:stCondLst>
                                        </p:cTn>
                                        <p:tgtEl>
                                          <p:spTgt spid="52230"/>
                                        </p:tgtEl>
                                        <p:attrNameLst>
                                          <p:attrName>style.visibility</p:attrName>
                                        </p:attrNameLst>
                                      </p:cBhvr>
                                      <p:to>
                                        <p:strVal val="visible"/>
                                      </p:to>
                                    </p:set>
                                    <p:animEffect transition="in" filter="wipe(left)">
                                      <p:cBhvr>
                                        <p:cTn id="19" dur="300"/>
                                        <p:tgtEl>
                                          <p:spTgt spid="5223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2233"/>
                                        </p:tgtEl>
                                        <p:attrNameLst>
                                          <p:attrName>style.visibility</p:attrName>
                                        </p:attrNameLst>
                                      </p:cBhvr>
                                      <p:to>
                                        <p:strVal val="visible"/>
                                      </p:to>
                                    </p:set>
                                    <p:animEffect transition="in" filter="wipe(down)">
                                      <p:cBhvr>
                                        <p:cTn id="24" dur="1000"/>
                                        <p:tgtEl>
                                          <p:spTgt spid="522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2238"/>
                                        </p:tgtEl>
                                        <p:attrNameLst>
                                          <p:attrName>style.visibility</p:attrName>
                                        </p:attrNameLst>
                                      </p:cBhvr>
                                      <p:to>
                                        <p:strVal val="visible"/>
                                      </p:to>
                                    </p:set>
                                    <p:animEffect transition="in" filter="fade">
                                      <p:cBhvr>
                                        <p:cTn id="27" dur="2000"/>
                                        <p:tgtEl>
                                          <p:spTgt spid="522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2234"/>
                                        </p:tgtEl>
                                        <p:attrNameLst>
                                          <p:attrName>style.visibility</p:attrName>
                                        </p:attrNameLst>
                                      </p:cBhvr>
                                      <p:to>
                                        <p:strVal val="visible"/>
                                      </p:to>
                                    </p:set>
                                    <p:animEffect transition="in" filter="wipe(left)">
                                      <p:cBhvr>
                                        <p:cTn id="32" dur="1000"/>
                                        <p:tgtEl>
                                          <p:spTgt spid="522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2237"/>
                                        </p:tgtEl>
                                        <p:attrNameLst>
                                          <p:attrName>style.visibility</p:attrName>
                                        </p:attrNameLst>
                                      </p:cBhvr>
                                      <p:to>
                                        <p:strVal val="visible"/>
                                      </p:to>
                                    </p:set>
                                    <p:animEffect transition="in" filter="fade">
                                      <p:cBhvr>
                                        <p:cTn id="35" dur="2000"/>
                                        <p:tgtEl>
                                          <p:spTgt spid="5223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2241"/>
                                        </p:tgtEl>
                                        <p:attrNameLst>
                                          <p:attrName>style.visibility</p:attrName>
                                        </p:attrNameLst>
                                      </p:cBhvr>
                                      <p:to>
                                        <p:strVal val="visible"/>
                                      </p:to>
                                    </p:set>
                                    <p:animEffect transition="in" filter="wipe(down)">
                                      <p:cBhvr>
                                        <p:cTn id="40" dur="500"/>
                                        <p:tgtEl>
                                          <p:spTgt spid="522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2242"/>
                                        </p:tgtEl>
                                        <p:attrNameLst>
                                          <p:attrName>style.visibility</p:attrName>
                                        </p:attrNameLst>
                                      </p:cBhvr>
                                      <p:to>
                                        <p:strVal val="visible"/>
                                      </p:to>
                                    </p:set>
                                    <p:animEffect transition="in" filter="fade">
                                      <p:cBhvr>
                                        <p:cTn id="43" dur="2000"/>
                                        <p:tgtEl>
                                          <p:spTgt spid="5224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244"/>
                                        </p:tgtEl>
                                        <p:attrNameLst>
                                          <p:attrName>style.visibility</p:attrName>
                                        </p:attrNameLst>
                                      </p:cBhvr>
                                      <p:to>
                                        <p:strVal val="visible"/>
                                      </p:to>
                                    </p:set>
                                    <p:animEffect transition="in" filter="fade">
                                      <p:cBhvr>
                                        <p:cTn id="46" dur="2000"/>
                                        <p:tgtEl>
                                          <p:spTgt spid="5224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52239"/>
                                        </p:tgtEl>
                                        <p:attrNameLst>
                                          <p:attrName>style.visibility</p:attrName>
                                        </p:attrNameLst>
                                      </p:cBhvr>
                                      <p:to>
                                        <p:strVal val="visible"/>
                                      </p:to>
                                    </p:set>
                                    <p:animEffect transition="in" filter="wipe(down)">
                                      <p:cBhvr>
                                        <p:cTn id="51" dur="500"/>
                                        <p:tgtEl>
                                          <p:spTgt spid="5223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2240"/>
                                        </p:tgtEl>
                                        <p:attrNameLst>
                                          <p:attrName>style.visibility</p:attrName>
                                        </p:attrNameLst>
                                      </p:cBhvr>
                                      <p:to>
                                        <p:strVal val="visible"/>
                                      </p:to>
                                    </p:set>
                                    <p:animEffect transition="in" filter="fade">
                                      <p:cBhvr>
                                        <p:cTn id="54" dur="2000"/>
                                        <p:tgtEl>
                                          <p:spTgt spid="5224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2243"/>
                                        </p:tgtEl>
                                        <p:attrNameLst>
                                          <p:attrName>style.visibility</p:attrName>
                                        </p:attrNameLst>
                                      </p:cBhvr>
                                      <p:to>
                                        <p:strVal val="visible"/>
                                      </p:to>
                                    </p:set>
                                    <p:animEffect transition="in" filter="fade">
                                      <p:cBhvr>
                                        <p:cTn id="57" dur="2000"/>
                                        <p:tgtEl>
                                          <p:spTgt spid="52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animBg="1" autoUpdateAnimBg="0"/>
      <p:bldP spid="52228" grpId="0" animBg="1" autoUpdateAnimBg="0"/>
      <p:bldP spid="52229" grpId="0" animBg="1" autoUpdateAnimBg="0"/>
      <p:bldP spid="52230" grpId="0" animBg="1" autoUpdateAnimBg="0"/>
      <p:bldP spid="52233" grpId="0" animBg="1"/>
      <p:bldP spid="52234" grpId="0" animBg="1"/>
      <p:bldP spid="52237" grpId="0" autoUpdateAnimBg="0"/>
      <p:bldP spid="52238" grpId="0" autoUpdateAnimBg="0"/>
      <p:bldP spid="52239" grpId="0" animBg="1"/>
      <p:bldP spid="52240" grpId="0" autoUpdateAnimBg="0"/>
      <p:bldP spid="52241" grpId="0" animBg="1"/>
      <p:bldP spid="52242" grpId="0" autoUpdateAnimBg="0"/>
      <p:bldP spid="52243" grpId="0" animBg="1"/>
      <p:bldP spid="5224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5" descr="35140230053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2688" y="982663"/>
            <a:ext cx="25844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Picture 37" descr="35140230053_st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8363" y="3751263"/>
            <a:ext cx="2898775"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2"/>
          <p:cNvSpPr>
            <a:spLocks noChangeArrowheads="1"/>
          </p:cNvSpPr>
          <p:nvPr/>
        </p:nvSpPr>
        <p:spPr bwMode="auto">
          <a:xfrm>
            <a:off x="0" y="-96838"/>
            <a:ext cx="9144000" cy="904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881" tIns="43941" rIns="87881" bIns="43941">
            <a:spAutoFit/>
          </a:bodyPr>
          <a:lstStyle>
            <a:lvl1pPr algn="ctr" defTabSz="873125">
              <a:spcBef>
                <a:spcPct val="50000"/>
              </a:spcBef>
              <a:defRPr sz="2000" b="1">
                <a:solidFill>
                  <a:schemeClr val="tx1"/>
                </a:solidFill>
                <a:latin typeface="Arial" panose="020B0604020202020204" pitchFamily="34" charset="0"/>
              </a:defRPr>
            </a:lvl1pPr>
            <a:lvl2pPr marL="742950" indent="-285750" algn="ctr" defTabSz="873125">
              <a:spcBef>
                <a:spcPct val="50000"/>
              </a:spcBef>
              <a:defRPr sz="2000" b="1">
                <a:solidFill>
                  <a:schemeClr val="tx1"/>
                </a:solidFill>
                <a:latin typeface="Arial" panose="020B0604020202020204" pitchFamily="34" charset="0"/>
              </a:defRPr>
            </a:lvl2pPr>
            <a:lvl3pPr marL="1143000" indent="-228600" algn="ctr" defTabSz="873125">
              <a:spcBef>
                <a:spcPct val="50000"/>
              </a:spcBef>
              <a:defRPr sz="2000" b="1">
                <a:solidFill>
                  <a:schemeClr val="tx1"/>
                </a:solidFill>
                <a:latin typeface="Arial" panose="020B0604020202020204" pitchFamily="34" charset="0"/>
              </a:defRPr>
            </a:lvl3pPr>
            <a:lvl4pPr marL="1600200" indent="-228600" algn="ctr" defTabSz="873125">
              <a:spcBef>
                <a:spcPct val="50000"/>
              </a:spcBef>
              <a:defRPr sz="2000" b="1">
                <a:solidFill>
                  <a:schemeClr val="tx1"/>
                </a:solidFill>
                <a:latin typeface="Arial" panose="020B0604020202020204" pitchFamily="34" charset="0"/>
              </a:defRPr>
            </a:lvl4pPr>
            <a:lvl5pPr marL="2057400" indent="-228600" algn="ctr" defTabSz="873125">
              <a:spcBef>
                <a:spcPct val="50000"/>
              </a:spcBef>
              <a:defRPr sz="2000" b="1">
                <a:solidFill>
                  <a:schemeClr val="tx1"/>
                </a:solidFill>
                <a:latin typeface="Arial" panose="020B0604020202020204" pitchFamily="34" charset="0"/>
              </a:defRPr>
            </a:lvl5pPr>
            <a:lvl6pPr marL="2514600" indent="-228600" algn="ctr" defTabSz="873125"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defTabSz="873125"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defTabSz="873125"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defTabSz="873125" eaLnBrk="0" fontAlgn="base" hangingPunct="0">
              <a:spcBef>
                <a:spcPct val="50000"/>
              </a:spcBef>
              <a:spcAft>
                <a:spcPct val="0"/>
              </a:spcAft>
              <a:defRPr sz="2000" b="1">
                <a:solidFill>
                  <a:schemeClr val="tx1"/>
                </a:solidFill>
                <a:latin typeface="Arial" panose="020B0604020202020204" pitchFamily="34" charset="0"/>
              </a:defRPr>
            </a:lvl9pPr>
          </a:lstStyle>
          <a:p>
            <a:pPr>
              <a:spcBef>
                <a:spcPct val="0"/>
              </a:spcBef>
            </a:pPr>
            <a:endParaRPr lang="en-US" altLang="zh-TW" dirty="0">
              <a:solidFill>
                <a:srgbClr val="0000FF"/>
              </a:solidFill>
              <a:ea typeface="PMingLiU" panose="02020500000000000000" pitchFamily="18" charset="-120"/>
            </a:endParaRPr>
          </a:p>
          <a:p>
            <a:pPr>
              <a:spcBef>
                <a:spcPct val="0"/>
              </a:spcBef>
            </a:pPr>
            <a:r>
              <a:rPr lang="en-US" altLang="zh-CN" sz="3200" dirty="0">
                <a:ea typeface="宋体" panose="02010600030101010101" pitchFamily="2" charset="-122"/>
              </a:rPr>
              <a:t>FEM Analysis: Piston Breakage Analysis </a:t>
            </a:r>
            <a:r>
              <a:rPr lang="en-US" altLang="zh-CN" sz="3300" dirty="0">
                <a:solidFill>
                  <a:schemeClr val="accent2"/>
                </a:solidFill>
                <a:ea typeface="宋体" panose="02010600030101010101" pitchFamily="2" charset="-122"/>
              </a:rPr>
              <a:t> </a:t>
            </a:r>
          </a:p>
        </p:txBody>
      </p:sp>
      <p:pic>
        <p:nvPicPr>
          <p:cNvPr id="44037" name="Picture 28" descr="DSC02495"/>
          <p:cNvPicPr>
            <a:picLocks noChangeAspect="1" noChangeArrowheads="1"/>
          </p:cNvPicPr>
          <p:nvPr/>
        </p:nvPicPr>
        <p:blipFill>
          <a:blip r:embed="rId4">
            <a:extLst>
              <a:ext uri="{28A0092B-C50C-407E-A947-70E740481C1C}">
                <a14:useLocalDpi xmlns:a14="http://schemas.microsoft.com/office/drawing/2010/main" val="0"/>
              </a:ext>
            </a:extLst>
          </a:blip>
          <a:srcRect l="22202" t="8470" r="13039" b="8139"/>
          <a:stretch>
            <a:fillRect/>
          </a:stretch>
        </p:blipFill>
        <p:spPr bwMode="auto">
          <a:xfrm>
            <a:off x="98425" y="1089025"/>
            <a:ext cx="2565400"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29" descr="DSC02496"/>
          <p:cNvPicPr>
            <a:picLocks noChangeAspect="1" noChangeArrowheads="1"/>
          </p:cNvPicPr>
          <p:nvPr/>
        </p:nvPicPr>
        <p:blipFill>
          <a:blip r:embed="rId5">
            <a:extLst>
              <a:ext uri="{28A0092B-C50C-407E-A947-70E740481C1C}">
                <a14:useLocalDpi xmlns:a14="http://schemas.microsoft.com/office/drawing/2010/main" val="0"/>
              </a:ext>
            </a:extLst>
          </a:blip>
          <a:srcRect l="14810" t="12752" r="27835" b="10280"/>
          <a:stretch>
            <a:fillRect/>
          </a:stretch>
        </p:blipFill>
        <p:spPr bwMode="auto">
          <a:xfrm>
            <a:off x="2873375" y="1089025"/>
            <a:ext cx="246062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30" descr="stres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9013" y="3698875"/>
            <a:ext cx="3060700"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Text Box 32"/>
          <p:cNvSpPr txBox="1">
            <a:spLocks noChangeArrowheads="1"/>
          </p:cNvSpPr>
          <p:nvPr/>
        </p:nvSpPr>
        <p:spPr bwMode="auto">
          <a:xfrm>
            <a:off x="-63500" y="4194175"/>
            <a:ext cx="250190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Directly replace aluminum with plastic, stress level is higher than allowable strength for selected material.</a:t>
            </a:r>
          </a:p>
        </p:txBody>
      </p:sp>
      <p:sp>
        <p:nvSpPr>
          <p:cNvPr id="44041" name="AutoShape 33"/>
          <p:cNvSpPr>
            <a:spLocks noChangeArrowheads="1"/>
          </p:cNvSpPr>
          <p:nvPr/>
        </p:nvSpPr>
        <p:spPr bwMode="auto">
          <a:xfrm>
            <a:off x="5334000" y="3159125"/>
            <a:ext cx="1192213" cy="1216025"/>
          </a:xfrm>
          <a:prstGeom prst="rightArrow">
            <a:avLst>
              <a:gd name="adj1" fmla="val 50000"/>
              <a:gd name="adj2"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Add ribs</a:t>
            </a:r>
          </a:p>
        </p:txBody>
      </p:sp>
      <p:sp>
        <p:nvSpPr>
          <p:cNvPr id="44042" name="Text Box 36"/>
          <p:cNvSpPr txBox="1">
            <a:spLocks noChangeArrowheads="1"/>
          </p:cNvSpPr>
          <p:nvPr/>
        </p:nvSpPr>
        <p:spPr bwMode="auto">
          <a:xfrm>
            <a:off x="6777038" y="3354388"/>
            <a:ext cx="2070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Original design</a:t>
            </a:r>
          </a:p>
        </p:txBody>
      </p:sp>
      <p:sp>
        <p:nvSpPr>
          <p:cNvPr id="44043" name="Text Box 38"/>
          <p:cNvSpPr txBox="1">
            <a:spLocks noChangeArrowheads="1"/>
          </p:cNvSpPr>
          <p:nvPr/>
        </p:nvSpPr>
        <p:spPr bwMode="auto">
          <a:xfrm>
            <a:off x="2873375" y="6173788"/>
            <a:ext cx="14843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200MPa!</a:t>
            </a:r>
          </a:p>
        </p:txBody>
      </p:sp>
      <p:sp>
        <p:nvSpPr>
          <p:cNvPr id="44044" name="Line 39"/>
          <p:cNvSpPr>
            <a:spLocks noChangeShapeType="1"/>
          </p:cNvSpPr>
          <p:nvPr/>
        </p:nvSpPr>
        <p:spPr bwMode="auto">
          <a:xfrm flipV="1">
            <a:off x="3851275" y="5049838"/>
            <a:ext cx="506413" cy="11239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5" name="Text Box 40"/>
          <p:cNvSpPr txBox="1">
            <a:spLocks noChangeArrowheads="1"/>
          </p:cNvSpPr>
          <p:nvPr/>
        </p:nvSpPr>
        <p:spPr bwMode="auto">
          <a:xfrm>
            <a:off x="5491163" y="6372225"/>
            <a:ext cx="23669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Optimized design</a:t>
            </a:r>
          </a:p>
        </p:txBody>
      </p:sp>
    </p:spTree>
    <p:extLst>
      <p:ext uri="{BB962C8B-B14F-4D97-AF65-F5344CB8AC3E}">
        <p14:creationId xmlns:p14="http://schemas.microsoft.com/office/powerpoint/2010/main" val="2745800560"/>
      </p:ext>
    </p:extLst>
  </p:cSld>
  <p:clrMapOvr>
    <a:masterClrMapping/>
  </p:clrMapOvr>
  <p:transition spd="med">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0" y="-96838"/>
            <a:ext cx="9144000" cy="904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881" tIns="43941" rIns="87881" bIns="43941">
            <a:spAutoFit/>
          </a:bodyPr>
          <a:lstStyle>
            <a:lvl1pPr algn="ctr" defTabSz="873125">
              <a:spcBef>
                <a:spcPct val="50000"/>
              </a:spcBef>
              <a:defRPr sz="2000" b="1">
                <a:solidFill>
                  <a:schemeClr val="tx1"/>
                </a:solidFill>
                <a:latin typeface="Arial" panose="020B0604020202020204" pitchFamily="34" charset="0"/>
              </a:defRPr>
            </a:lvl1pPr>
            <a:lvl2pPr marL="742950" indent="-285750" algn="ctr" defTabSz="873125">
              <a:spcBef>
                <a:spcPct val="50000"/>
              </a:spcBef>
              <a:defRPr sz="2000" b="1">
                <a:solidFill>
                  <a:schemeClr val="tx1"/>
                </a:solidFill>
                <a:latin typeface="Arial" panose="020B0604020202020204" pitchFamily="34" charset="0"/>
              </a:defRPr>
            </a:lvl2pPr>
            <a:lvl3pPr marL="1143000" indent="-228600" algn="ctr" defTabSz="873125">
              <a:spcBef>
                <a:spcPct val="50000"/>
              </a:spcBef>
              <a:defRPr sz="2000" b="1">
                <a:solidFill>
                  <a:schemeClr val="tx1"/>
                </a:solidFill>
                <a:latin typeface="Arial" panose="020B0604020202020204" pitchFamily="34" charset="0"/>
              </a:defRPr>
            </a:lvl3pPr>
            <a:lvl4pPr marL="1600200" indent="-228600" algn="ctr" defTabSz="873125">
              <a:spcBef>
                <a:spcPct val="50000"/>
              </a:spcBef>
              <a:defRPr sz="2000" b="1">
                <a:solidFill>
                  <a:schemeClr val="tx1"/>
                </a:solidFill>
                <a:latin typeface="Arial" panose="020B0604020202020204" pitchFamily="34" charset="0"/>
              </a:defRPr>
            </a:lvl4pPr>
            <a:lvl5pPr marL="2057400" indent="-228600" algn="ctr" defTabSz="873125">
              <a:spcBef>
                <a:spcPct val="50000"/>
              </a:spcBef>
              <a:defRPr sz="2000" b="1">
                <a:solidFill>
                  <a:schemeClr val="tx1"/>
                </a:solidFill>
                <a:latin typeface="Arial" panose="020B0604020202020204" pitchFamily="34" charset="0"/>
              </a:defRPr>
            </a:lvl5pPr>
            <a:lvl6pPr marL="2514600" indent="-228600" algn="ctr" defTabSz="873125"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defTabSz="873125"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defTabSz="873125"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defTabSz="873125" eaLnBrk="0" fontAlgn="base" hangingPunct="0">
              <a:spcBef>
                <a:spcPct val="50000"/>
              </a:spcBef>
              <a:spcAft>
                <a:spcPct val="0"/>
              </a:spcAft>
              <a:defRPr sz="2000" b="1">
                <a:solidFill>
                  <a:schemeClr val="tx1"/>
                </a:solidFill>
                <a:latin typeface="Arial" panose="020B0604020202020204" pitchFamily="34" charset="0"/>
              </a:defRPr>
            </a:lvl9pPr>
          </a:lstStyle>
          <a:p>
            <a:pPr>
              <a:spcBef>
                <a:spcPct val="0"/>
              </a:spcBef>
            </a:pPr>
            <a:endParaRPr lang="en-US" altLang="zh-TW" dirty="0">
              <a:solidFill>
                <a:srgbClr val="0000FF"/>
              </a:solidFill>
              <a:ea typeface="PMingLiU" panose="02020500000000000000" pitchFamily="18" charset="-120"/>
            </a:endParaRPr>
          </a:p>
          <a:p>
            <a:pPr>
              <a:spcBef>
                <a:spcPct val="0"/>
              </a:spcBef>
            </a:pPr>
            <a:r>
              <a:rPr lang="en-US" altLang="zh-CN" sz="3200" dirty="0">
                <a:ea typeface="宋体" panose="02010600030101010101" pitchFamily="2" charset="-122"/>
              </a:rPr>
              <a:t>FEM Analysis: Piston Breakage Analysis </a:t>
            </a:r>
            <a:r>
              <a:rPr lang="en-US" altLang="zh-CN" sz="3300" dirty="0">
                <a:solidFill>
                  <a:schemeClr val="accent2"/>
                </a:solidFill>
                <a:ea typeface="宋体" panose="02010600030101010101" pitchFamily="2" charset="-122"/>
              </a:rPr>
              <a:t> </a:t>
            </a:r>
          </a:p>
        </p:txBody>
      </p:sp>
      <p:pic>
        <p:nvPicPr>
          <p:cNvPr id="45059" name="Picture 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613" y="1914525"/>
            <a:ext cx="4705350"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0" name="Picture 106" descr="with_fib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375" y="3744913"/>
            <a:ext cx="319563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107" descr="without_fib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6375" y="982663"/>
            <a:ext cx="2970213"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Text Box 108"/>
          <p:cNvSpPr txBox="1">
            <a:spLocks noChangeArrowheads="1"/>
          </p:cNvSpPr>
          <p:nvPr/>
        </p:nvSpPr>
        <p:spPr bwMode="auto">
          <a:xfrm>
            <a:off x="2949575" y="1133475"/>
            <a:ext cx="23876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eaLnBrk="1" hangingPunct="1">
              <a:spcBef>
                <a:spcPct val="0"/>
              </a:spcBef>
              <a:buFont typeface="Arial" panose="020B0604020202020204" pitchFamily="34" charset="0"/>
              <a:buNone/>
            </a:pPr>
            <a:r>
              <a:rPr lang="en-US" altLang="zh-CN" sz="1800" b="0">
                <a:ea typeface="宋体" panose="02010600030101010101" pitchFamily="2" charset="-122"/>
              </a:rPr>
              <a:t>Without consideration of fiber orientation</a:t>
            </a:r>
          </a:p>
          <a:p>
            <a:pPr algn="l" eaLnBrk="1" hangingPunct="1">
              <a:spcBef>
                <a:spcPct val="0"/>
              </a:spcBef>
              <a:buFont typeface="Arial" panose="020B0604020202020204" pitchFamily="34" charset="0"/>
              <a:buNone/>
            </a:pPr>
            <a:r>
              <a:rPr lang="en-US" altLang="zh-CN" sz="1800" b="0">
                <a:ea typeface="宋体" panose="02010600030101010101" pitchFamily="2" charset="-122"/>
              </a:rPr>
              <a:t>78MPa</a:t>
            </a:r>
          </a:p>
        </p:txBody>
      </p:sp>
      <p:sp>
        <p:nvSpPr>
          <p:cNvPr id="45063" name="Text Box 109"/>
          <p:cNvSpPr txBox="1">
            <a:spLocks noChangeArrowheads="1"/>
          </p:cNvSpPr>
          <p:nvPr/>
        </p:nvSpPr>
        <p:spPr bwMode="auto">
          <a:xfrm>
            <a:off x="2727325" y="3429000"/>
            <a:ext cx="188912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eaLnBrk="1" hangingPunct="1">
              <a:spcBef>
                <a:spcPct val="0"/>
              </a:spcBef>
              <a:buFont typeface="Arial" panose="020B0604020202020204" pitchFamily="34" charset="0"/>
              <a:buNone/>
            </a:pPr>
            <a:r>
              <a:rPr lang="en-US" altLang="zh-CN" sz="1800" b="0">
                <a:ea typeface="宋体" panose="02010600030101010101" pitchFamily="2" charset="-122"/>
              </a:rPr>
              <a:t>Considering fiber orientation </a:t>
            </a:r>
          </a:p>
          <a:p>
            <a:pPr algn="l" eaLnBrk="1" hangingPunct="1">
              <a:spcBef>
                <a:spcPct val="0"/>
              </a:spcBef>
              <a:buFont typeface="Arial" panose="020B0604020202020204" pitchFamily="34" charset="0"/>
              <a:buNone/>
            </a:pPr>
            <a:r>
              <a:rPr lang="en-US" altLang="zh-CN" sz="1800" b="0">
                <a:ea typeface="宋体" panose="02010600030101010101" pitchFamily="2" charset="-122"/>
              </a:rPr>
              <a:t>90MPa</a:t>
            </a:r>
          </a:p>
        </p:txBody>
      </p:sp>
      <p:sp>
        <p:nvSpPr>
          <p:cNvPr id="45064" name="Line 110"/>
          <p:cNvSpPr>
            <a:spLocks noChangeShapeType="1"/>
          </p:cNvSpPr>
          <p:nvPr/>
        </p:nvSpPr>
        <p:spPr bwMode="auto">
          <a:xfrm flipV="1">
            <a:off x="7451725" y="3744913"/>
            <a:ext cx="0" cy="1439862"/>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65" name="Line 111"/>
          <p:cNvSpPr>
            <a:spLocks noChangeShapeType="1"/>
          </p:cNvSpPr>
          <p:nvPr/>
        </p:nvSpPr>
        <p:spPr bwMode="auto">
          <a:xfrm flipH="1">
            <a:off x="4751388" y="3698875"/>
            <a:ext cx="2655887" cy="0"/>
          </a:xfrm>
          <a:prstGeom prst="line">
            <a:avLst/>
          </a:prstGeom>
          <a:noFill/>
          <a:ln w="508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66" name="Text Box 112"/>
          <p:cNvSpPr txBox="1">
            <a:spLocks noChangeArrowheads="1"/>
          </p:cNvSpPr>
          <p:nvPr/>
        </p:nvSpPr>
        <p:spPr bwMode="auto">
          <a:xfrm>
            <a:off x="4841875" y="5688013"/>
            <a:ext cx="29702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Fatigue strength at 1M cycles is 80MPa.</a:t>
            </a:r>
          </a:p>
        </p:txBody>
      </p:sp>
    </p:spTree>
    <p:extLst>
      <p:ext uri="{BB962C8B-B14F-4D97-AF65-F5344CB8AC3E}">
        <p14:creationId xmlns:p14="http://schemas.microsoft.com/office/powerpoint/2010/main" val="2128952796"/>
      </p:ext>
    </p:extLst>
  </p:cSld>
  <p:clrMapOvr>
    <a:masterClrMapping/>
  </p:clrMapOvr>
  <p:transition spd="med">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ChangeArrowheads="1"/>
          </p:cNvSpPr>
          <p:nvPr/>
        </p:nvSpPr>
        <p:spPr bwMode="auto">
          <a:xfrm>
            <a:off x="0" y="-96838"/>
            <a:ext cx="9144000" cy="904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881" tIns="43941" rIns="87881" bIns="43941">
            <a:spAutoFit/>
          </a:bodyPr>
          <a:lstStyle>
            <a:lvl1pPr algn="ctr" defTabSz="873125">
              <a:spcBef>
                <a:spcPct val="50000"/>
              </a:spcBef>
              <a:defRPr sz="2000" b="1">
                <a:solidFill>
                  <a:schemeClr val="tx1"/>
                </a:solidFill>
                <a:latin typeface="Arial" panose="020B0604020202020204" pitchFamily="34" charset="0"/>
              </a:defRPr>
            </a:lvl1pPr>
            <a:lvl2pPr marL="742950" indent="-285750" algn="ctr" defTabSz="873125">
              <a:spcBef>
                <a:spcPct val="50000"/>
              </a:spcBef>
              <a:defRPr sz="2000" b="1">
                <a:solidFill>
                  <a:schemeClr val="tx1"/>
                </a:solidFill>
                <a:latin typeface="Arial" panose="020B0604020202020204" pitchFamily="34" charset="0"/>
              </a:defRPr>
            </a:lvl2pPr>
            <a:lvl3pPr marL="1143000" indent="-228600" algn="ctr" defTabSz="873125">
              <a:spcBef>
                <a:spcPct val="50000"/>
              </a:spcBef>
              <a:defRPr sz="2000" b="1">
                <a:solidFill>
                  <a:schemeClr val="tx1"/>
                </a:solidFill>
                <a:latin typeface="Arial" panose="020B0604020202020204" pitchFamily="34" charset="0"/>
              </a:defRPr>
            </a:lvl3pPr>
            <a:lvl4pPr marL="1600200" indent="-228600" algn="ctr" defTabSz="873125">
              <a:spcBef>
                <a:spcPct val="50000"/>
              </a:spcBef>
              <a:defRPr sz="2000" b="1">
                <a:solidFill>
                  <a:schemeClr val="tx1"/>
                </a:solidFill>
                <a:latin typeface="Arial" panose="020B0604020202020204" pitchFamily="34" charset="0"/>
              </a:defRPr>
            </a:lvl4pPr>
            <a:lvl5pPr marL="2057400" indent="-228600" algn="ctr" defTabSz="873125">
              <a:spcBef>
                <a:spcPct val="50000"/>
              </a:spcBef>
              <a:defRPr sz="2000" b="1">
                <a:solidFill>
                  <a:schemeClr val="tx1"/>
                </a:solidFill>
                <a:latin typeface="Arial" panose="020B0604020202020204" pitchFamily="34" charset="0"/>
              </a:defRPr>
            </a:lvl5pPr>
            <a:lvl6pPr marL="2514600" indent="-228600" algn="ctr" defTabSz="873125"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defTabSz="873125"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defTabSz="873125"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defTabSz="873125" eaLnBrk="0" fontAlgn="base" hangingPunct="0">
              <a:spcBef>
                <a:spcPct val="50000"/>
              </a:spcBef>
              <a:spcAft>
                <a:spcPct val="0"/>
              </a:spcAft>
              <a:defRPr sz="2000" b="1">
                <a:solidFill>
                  <a:schemeClr val="tx1"/>
                </a:solidFill>
                <a:latin typeface="Arial" panose="020B0604020202020204" pitchFamily="34" charset="0"/>
              </a:defRPr>
            </a:lvl9pPr>
          </a:lstStyle>
          <a:p>
            <a:pPr>
              <a:spcBef>
                <a:spcPct val="0"/>
              </a:spcBef>
            </a:pPr>
            <a:endParaRPr lang="en-US" altLang="zh-TW" dirty="0">
              <a:solidFill>
                <a:srgbClr val="0000FF"/>
              </a:solidFill>
              <a:ea typeface="PMingLiU" panose="02020500000000000000" pitchFamily="18" charset="-120"/>
            </a:endParaRPr>
          </a:p>
          <a:p>
            <a:pPr>
              <a:spcBef>
                <a:spcPct val="0"/>
              </a:spcBef>
            </a:pPr>
            <a:r>
              <a:rPr lang="en-US" altLang="zh-CN" sz="3200" dirty="0">
                <a:ea typeface="宋体" panose="02010600030101010101" pitchFamily="2" charset="-122"/>
              </a:rPr>
              <a:t>FEM Analysis: Piston Breakage Analysis </a:t>
            </a:r>
            <a:r>
              <a:rPr lang="en-US" altLang="zh-CN" sz="3300" dirty="0">
                <a:solidFill>
                  <a:schemeClr val="accent2"/>
                </a:solidFill>
                <a:ea typeface="宋体" panose="02010600030101010101" pitchFamily="2" charset="-122"/>
              </a:rPr>
              <a:t> </a:t>
            </a:r>
          </a:p>
        </p:txBody>
      </p:sp>
      <p:pic>
        <p:nvPicPr>
          <p:cNvPr id="4608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1314450"/>
            <a:ext cx="3735388"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775" y="1744663"/>
            <a:ext cx="5211763" cy="305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5" name="Text Box 11"/>
          <p:cNvSpPr txBox="1">
            <a:spLocks noChangeArrowheads="1"/>
          </p:cNvSpPr>
          <p:nvPr/>
        </p:nvSpPr>
        <p:spPr bwMode="auto">
          <a:xfrm>
            <a:off x="3455988" y="5156200"/>
            <a:ext cx="56165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eaLnBrk="1" hangingPunct="1">
              <a:spcBef>
                <a:spcPct val="0"/>
              </a:spcBef>
              <a:buFont typeface="Arial" panose="020B0604020202020204" pitchFamily="34" charset="0"/>
              <a:buNone/>
            </a:pPr>
            <a:r>
              <a:rPr lang="en-US" altLang="zh-CN">
                <a:ea typeface="宋体" panose="02010600030101010101" pitchFamily="2" charset="-122"/>
              </a:rPr>
              <a:t>Difference between S-N curve test and load condition in reality, mean stress influence.</a:t>
            </a:r>
          </a:p>
        </p:txBody>
      </p:sp>
      <p:sp>
        <p:nvSpPr>
          <p:cNvPr id="46086" name="Text Box 12"/>
          <p:cNvSpPr txBox="1">
            <a:spLocks noChangeArrowheads="1"/>
          </p:cNvSpPr>
          <p:nvPr/>
        </p:nvSpPr>
        <p:spPr bwMode="auto">
          <a:xfrm>
            <a:off x="4257675" y="2754313"/>
            <a:ext cx="1979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Test condition</a:t>
            </a:r>
          </a:p>
        </p:txBody>
      </p:sp>
      <p:sp>
        <p:nvSpPr>
          <p:cNvPr id="46087" name="Text Box 13"/>
          <p:cNvSpPr txBox="1">
            <a:spLocks noChangeArrowheads="1"/>
          </p:cNvSpPr>
          <p:nvPr/>
        </p:nvSpPr>
        <p:spPr bwMode="auto">
          <a:xfrm>
            <a:off x="3851275" y="4284663"/>
            <a:ext cx="2790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Real load condition</a:t>
            </a:r>
          </a:p>
        </p:txBody>
      </p:sp>
      <p:sp>
        <p:nvSpPr>
          <p:cNvPr id="46088" name="Text Box 14"/>
          <p:cNvSpPr txBox="1">
            <a:spLocks noChangeArrowheads="1"/>
          </p:cNvSpPr>
          <p:nvPr/>
        </p:nvSpPr>
        <p:spPr bwMode="auto">
          <a:xfrm>
            <a:off x="385763" y="5408613"/>
            <a:ext cx="2790825"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The optimized part can pass the life test!</a:t>
            </a:r>
          </a:p>
          <a:p>
            <a:r>
              <a:rPr lang="en-US" altLang="zh-CN">
                <a:ea typeface="宋体" panose="02010600030101010101" pitchFamily="2" charset="-122"/>
              </a:rPr>
              <a:t>Why?</a:t>
            </a:r>
          </a:p>
        </p:txBody>
      </p:sp>
    </p:spTree>
    <p:extLst>
      <p:ext uri="{BB962C8B-B14F-4D97-AF65-F5344CB8AC3E}">
        <p14:creationId xmlns:p14="http://schemas.microsoft.com/office/powerpoint/2010/main" val="2567796908"/>
      </p:ext>
    </p:extLst>
  </p:cSld>
  <p:clrMapOvr>
    <a:masterClrMapping/>
  </p:clrMapOvr>
  <p:transition spd="med">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3" descr="IMG_4932_副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2228850"/>
            <a:ext cx="3368675"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3"/>
          <p:cNvSpPr>
            <a:spLocks noChangeArrowheads="1"/>
          </p:cNvSpPr>
          <p:nvPr/>
        </p:nvSpPr>
        <p:spPr bwMode="auto">
          <a:xfrm>
            <a:off x="0" y="-96838"/>
            <a:ext cx="9144000" cy="888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881" tIns="43941" rIns="87881" bIns="43941">
            <a:spAutoFit/>
          </a:bodyPr>
          <a:lstStyle>
            <a:lvl1pPr algn="ctr" defTabSz="873125">
              <a:spcBef>
                <a:spcPct val="50000"/>
              </a:spcBef>
              <a:defRPr sz="2000" b="1">
                <a:solidFill>
                  <a:schemeClr val="tx1"/>
                </a:solidFill>
                <a:latin typeface="Arial" panose="020B0604020202020204" pitchFamily="34" charset="0"/>
              </a:defRPr>
            </a:lvl1pPr>
            <a:lvl2pPr marL="742950" indent="-285750" algn="ctr" defTabSz="873125">
              <a:spcBef>
                <a:spcPct val="50000"/>
              </a:spcBef>
              <a:defRPr sz="2000" b="1">
                <a:solidFill>
                  <a:schemeClr val="tx1"/>
                </a:solidFill>
                <a:latin typeface="Arial" panose="020B0604020202020204" pitchFamily="34" charset="0"/>
              </a:defRPr>
            </a:lvl2pPr>
            <a:lvl3pPr marL="1143000" indent="-228600" algn="ctr" defTabSz="873125">
              <a:spcBef>
                <a:spcPct val="50000"/>
              </a:spcBef>
              <a:defRPr sz="2000" b="1">
                <a:solidFill>
                  <a:schemeClr val="tx1"/>
                </a:solidFill>
                <a:latin typeface="Arial" panose="020B0604020202020204" pitchFamily="34" charset="0"/>
              </a:defRPr>
            </a:lvl3pPr>
            <a:lvl4pPr marL="1600200" indent="-228600" algn="ctr" defTabSz="873125">
              <a:spcBef>
                <a:spcPct val="50000"/>
              </a:spcBef>
              <a:defRPr sz="2000" b="1">
                <a:solidFill>
                  <a:schemeClr val="tx1"/>
                </a:solidFill>
                <a:latin typeface="Arial" panose="020B0604020202020204" pitchFamily="34" charset="0"/>
              </a:defRPr>
            </a:lvl4pPr>
            <a:lvl5pPr marL="2057400" indent="-228600" algn="ctr" defTabSz="873125">
              <a:spcBef>
                <a:spcPct val="50000"/>
              </a:spcBef>
              <a:defRPr sz="2000" b="1">
                <a:solidFill>
                  <a:schemeClr val="tx1"/>
                </a:solidFill>
                <a:latin typeface="Arial" panose="020B0604020202020204" pitchFamily="34" charset="0"/>
              </a:defRPr>
            </a:lvl5pPr>
            <a:lvl6pPr marL="2514600" indent="-228600" algn="ctr" defTabSz="873125"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defTabSz="873125"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defTabSz="873125"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defTabSz="873125" eaLnBrk="0" fontAlgn="base" hangingPunct="0">
              <a:spcBef>
                <a:spcPct val="50000"/>
              </a:spcBef>
              <a:spcAft>
                <a:spcPct val="0"/>
              </a:spcAft>
              <a:defRPr sz="2000" b="1">
                <a:solidFill>
                  <a:schemeClr val="tx1"/>
                </a:solidFill>
                <a:latin typeface="Arial" panose="020B0604020202020204" pitchFamily="34" charset="0"/>
              </a:defRPr>
            </a:lvl9pPr>
          </a:lstStyle>
          <a:p>
            <a:pPr>
              <a:spcBef>
                <a:spcPct val="0"/>
              </a:spcBef>
            </a:pPr>
            <a:endParaRPr lang="en-US" altLang="zh-TW" dirty="0">
              <a:solidFill>
                <a:srgbClr val="0000FF"/>
              </a:solidFill>
              <a:ea typeface="PMingLiU" panose="02020500000000000000" pitchFamily="18" charset="-120"/>
            </a:endParaRPr>
          </a:p>
          <a:p>
            <a:pPr>
              <a:spcBef>
                <a:spcPct val="0"/>
              </a:spcBef>
            </a:pPr>
            <a:r>
              <a:rPr lang="en-US" altLang="zh-CN" sz="3200" dirty="0">
                <a:ea typeface="宋体" panose="02010600030101010101" pitchFamily="2" charset="-122"/>
              </a:rPr>
              <a:t>Project Workflow : Steering Lock Housing</a:t>
            </a:r>
          </a:p>
        </p:txBody>
      </p:sp>
      <p:sp>
        <p:nvSpPr>
          <p:cNvPr id="55300" name="Text Box 4"/>
          <p:cNvSpPr txBox="1">
            <a:spLocks noChangeArrowheads="1"/>
          </p:cNvSpPr>
          <p:nvPr/>
        </p:nvSpPr>
        <p:spPr bwMode="auto">
          <a:xfrm>
            <a:off x="161925" y="1179513"/>
            <a:ext cx="1800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5301" name="Text Box 16"/>
          <p:cNvSpPr txBox="1">
            <a:spLocks noChangeArrowheads="1"/>
          </p:cNvSpPr>
          <p:nvPr/>
        </p:nvSpPr>
        <p:spPr bwMode="auto">
          <a:xfrm>
            <a:off x="161925" y="1179513"/>
            <a:ext cx="34194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a:r>
              <a:rPr lang="en-US" altLang="zh-CN">
                <a:ea typeface="宋体" panose="02010600030101010101" pitchFamily="2" charset="-122"/>
              </a:rPr>
              <a:t>Metal replacement project</a:t>
            </a:r>
          </a:p>
        </p:txBody>
      </p:sp>
      <p:grpSp>
        <p:nvGrpSpPr>
          <p:cNvPr id="240665" name="Group 25"/>
          <p:cNvGrpSpPr>
            <a:grpSpLocks/>
          </p:cNvGrpSpPr>
          <p:nvPr/>
        </p:nvGrpSpPr>
        <p:grpSpPr bwMode="auto">
          <a:xfrm>
            <a:off x="3854450" y="1566261"/>
            <a:ext cx="4907040" cy="4538883"/>
            <a:chOff x="584" y="677"/>
            <a:chExt cx="4526" cy="3697"/>
          </a:xfrm>
        </p:grpSpPr>
        <p:pic>
          <p:nvPicPr>
            <p:cNvPr id="55303" name="Picture 15" descr="IMG_00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 y="993"/>
              <a:ext cx="4082" cy="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4" name="Text Box 18"/>
            <p:cNvSpPr txBox="1">
              <a:spLocks noChangeArrowheads="1"/>
            </p:cNvSpPr>
            <p:nvPr/>
          </p:nvSpPr>
          <p:spPr bwMode="auto">
            <a:xfrm>
              <a:off x="3675" y="677"/>
              <a:ext cx="1435" cy="1078"/>
            </a:xfrm>
            <a:prstGeom prst="rect">
              <a:avLst/>
            </a:prstGeom>
            <a:solidFill>
              <a:schemeClr val="bg1"/>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dirty="0">
                  <a:ea typeface="宋体" panose="02010600030101010101" pitchFamily="2" charset="-122"/>
                </a:rPr>
                <a:t>The part must pass the 300N.m torque test.</a:t>
              </a:r>
            </a:p>
          </p:txBody>
        </p:sp>
        <p:sp>
          <p:nvSpPr>
            <p:cNvPr id="55305" name="Text Box 20"/>
            <p:cNvSpPr txBox="1">
              <a:spLocks noChangeArrowheads="1"/>
            </p:cNvSpPr>
            <p:nvPr/>
          </p:nvSpPr>
          <p:spPr bwMode="auto">
            <a:xfrm>
              <a:off x="737" y="1606"/>
              <a:ext cx="2086" cy="326"/>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dirty="0">
                  <a:ea typeface="宋体" panose="02010600030101010101" pitchFamily="2" charset="-122"/>
                </a:rPr>
                <a:t>Critical areas</a:t>
              </a:r>
            </a:p>
          </p:txBody>
        </p:sp>
        <p:sp>
          <p:nvSpPr>
            <p:cNvPr id="55306" name="Line 21"/>
            <p:cNvSpPr>
              <a:spLocks noChangeShapeType="1"/>
            </p:cNvSpPr>
            <p:nvPr/>
          </p:nvSpPr>
          <p:spPr bwMode="auto">
            <a:xfrm>
              <a:off x="2256" y="1928"/>
              <a:ext cx="964" cy="71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7" name="Text Box 22"/>
            <p:cNvSpPr txBox="1">
              <a:spLocks noChangeArrowheads="1"/>
            </p:cNvSpPr>
            <p:nvPr/>
          </p:nvSpPr>
          <p:spPr bwMode="auto">
            <a:xfrm>
              <a:off x="584" y="3548"/>
              <a:ext cx="4082" cy="826"/>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a:r>
                <a:rPr lang="en-US" altLang="zh-CN" dirty="0">
                  <a:ea typeface="宋体" panose="02010600030101010101" pitchFamily="2" charset="-122"/>
                </a:rPr>
                <a:t>Zinc die casting weight: 450g</a:t>
              </a:r>
            </a:p>
            <a:p>
              <a:pPr algn="l"/>
              <a:r>
                <a:rPr lang="en-US" altLang="zh-CN" dirty="0">
                  <a:ea typeface="宋体" panose="02010600030101010101" pitchFamily="2" charset="-122"/>
                </a:rPr>
                <a:t>Using GV grade material plus metal insert: 150g</a:t>
              </a:r>
            </a:p>
            <a:p>
              <a:endParaRPr lang="en-US" altLang="zh-CN" dirty="0">
                <a:ea typeface="宋体" panose="02010600030101010101" pitchFamily="2" charset="-122"/>
              </a:endParaRPr>
            </a:p>
          </p:txBody>
        </p:sp>
        <p:sp>
          <p:nvSpPr>
            <p:cNvPr id="55308" name="AutoShape 17"/>
            <p:cNvSpPr>
              <a:spLocks noChangeArrowheads="1"/>
            </p:cNvSpPr>
            <p:nvPr/>
          </p:nvSpPr>
          <p:spPr bwMode="auto">
            <a:xfrm rot="8741609">
              <a:off x="3362" y="2330"/>
              <a:ext cx="822" cy="87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3 w 21600"/>
                <a:gd name="T19" fmla="*/ 3174 h 21600"/>
                <a:gd name="T20" fmla="*/ 18447 w 21600"/>
                <a:gd name="T21" fmla="*/ 18426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3">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9" name="Oval 19"/>
            <p:cNvSpPr>
              <a:spLocks noChangeArrowheads="1"/>
            </p:cNvSpPr>
            <p:nvPr/>
          </p:nvSpPr>
          <p:spPr bwMode="auto">
            <a:xfrm>
              <a:off x="2993" y="2330"/>
              <a:ext cx="369" cy="736"/>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spTree>
    <p:extLst>
      <p:ext uri="{BB962C8B-B14F-4D97-AF65-F5344CB8AC3E}">
        <p14:creationId xmlns:p14="http://schemas.microsoft.com/office/powerpoint/2010/main" val="384935018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40665"/>
                                        </p:tgtEl>
                                        <p:attrNameLst>
                                          <p:attrName>style.visibility</p:attrName>
                                        </p:attrNameLst>
                                      </p:cBhvr>
                                      <p:to>
                                        <p:strVal val="visible"/>
                                      </p:to>
                                    </p:set>
                                    <p:anim calcmode="lin" valueType="num">
                                      <p:cBhvr additive="base">
                                        <p:cTn id="7" dur="1000" fill="hold"/>
                                        <p:tgtEl>
                                          <p:spTgt spid="240665"/>
                                        </p:tgtEl>
                                        <p:attrNameLst>
                                          <p:attrName>ppt_x</p:attrName>
                                        </p:attrNameLst>
                                      </p:cBhvr>
                                      <p:tavLst>
                                        <p:tav tm="0">
                                          <p:val>
                                            <p:strVal val="#ppt_x"/>
                                          </p:val>
                                        </p:tav>
                                        <p:tav tm="100000">
                                          <p:val>
                                            <p:strVal val="#ppt_x"/>
                                          </p:val>
                                        </p:tav>
                                      </p:tavLst>
                                    </p:anim>
                                    <p:anim calcmode="lin" valueType="num">
                                      <p:cBhvr additive="base">
                                        <p:cTn id="8" dur="1000" fill="hold"/>
                                        <p:tgtEl>
                                          <p:spTgt spid="2406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0" y="-96838"/>
            <a:ext cx="9144000" cy="888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881" tIns="43941" rIns="87881" bIns="43941">
            <a:spAutoFit/>
          </a:bodyPr>
          <a:lstStyle>
            <a:lvl1pPr algn="ctr" defTabSz="873125">
              <a:spcBef>
                <a:spcPct val="50000"/>
              </a:spcBef>
              <a:defRPr sz="2000" b="1">
                <a:solidFill>
                  <a:schemeClr val="tx1"/>
                </a:solidFill>
                <a:latin typeface="Arial" panose="020B0604020202020204" pitchFamily="34" charset="0"/>
              </a:defRPr>
            </a:lvl1pPr>
            <a:lvl2pPr marL="742950" indent="-285750" algn="ctr" defTabSz="873125">
              <a:spcBef>
                <a:spcPct val="50000"/>
              </a:spcBef>
              <a:defRPr sz="2000" b="1">
                <a:solidFill>
                  <a:schemeClr val="tx1"/>
                </a:solidFill>
                <a:latin typeface="Arial" panose="020B0604020202020204" pitchFamily="34" charset="0"/>
              </a:defRPr>
            </a:lvl2pPr>
            <a:lvl3pPr marL="1143000" indent="-228600" algn="ctr" defTabSz="873125">
              <a:spcBef>
                <a:spcPct val="50000"/>
              </a:spcBef>
              <a:defRPr sz="2000" b="1">
                <a:solidFill>
                  <a:schemeClr val="tx1"/>
                </a:solidFill>
                <a:latin typeface="Arial" panose="020B0604020202020204" pitchFamily="34" charset="0"/>
              </a:defRPr>
            </a:lvl3pPr>
            <a:lvl4pPr marL="1600200" indent="-228600" algn="ctr" defTabSz="873125">
              <a:spcBef>
                <a:spcPct val="50000"/>
              </a:spcBef>
              <a:defRPr sz="2000" b="1">
                <a:solidFill>
                  <a:schemeClr val="tx1"/>
                </a:solidFill>
                <a:latin typeface="Arial" panose="020B0604020202020204" pitchFamily="34" charset="0"/>
              </a:defRPr>
            </a:lvl4pPr>
            <a:lvl5pPr marL="2057400" indent="-228600" algn="ctr" defTabSz="873125">
              <a:spcBef>
                <a:spcPct val="50000"/>
              </a:spcBef>
              <a:defRPr sz="2000" b="1">
                <a:solidFill>
                  <a:schemeClr val="tx1"/>
                </a:solidFill>
                <a:latin typeface="Arial" panose="020B0604020202020204" pitchFamily="34" charset="0"/>
              </a:defRPr>
            </a:lvl5pPr>
            <a:lvl6pPr marL="2514600" indent="-228600" algn="ctr" defTabSz="873125"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defTabSz="873125"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defTabSz="873125"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defTabSz="873125" eaLnBrk="0" fontAlgn="base" hangingPunct="0">
              <a:spcBef>
                <a:spcPct val="50000"/>
              </a:spcBef>
              <a:spcAft>
                <a:spcPct val="0"/>
              </a:spcAft>
              <a:defRPr sz="2000" b="1">
                <a:solidFill>
                  <a:schemeClr val="tx1"/>
                </a:solidFill>
                <a:latin typeface="Arial" panose="020B0604020202020204" pitchFamily="34" charset="0"/>
              </a:defRPr>
            </a:lvl9pPr>
          </a:lstStyle>
          <a:p>
            <a:pPr>
              <a:spcBef>
                <a:spcPct val="0"/>
              </a:spcBef>
            </a:pPr>
            <a:endParaRPr lang="en-US" altLang="zh-TW" dirty="0">
              <a:solidFill>
                <a:srgbClr val="0000FF"/>
              </a:solidFill>
              <a:ea typeface="PMingLiU" panose="02020500000000000000" pitchFamily="18" charset="-120"/>
            </a:endParaRPr>
          </a:p>
          <a:p>
            <a:pPr>
              <a:spcBef>
                <a:spcPct val="0"/>
              </a:spcBef>
            </a:pPr>
            <a:r>
              <a:rPr lang="en-US" altLang="zh-CN" sz="3200" dirty="0">
                <a:ea typeface="宋体" panose="02010600030101010101" pitchFamily="2" charset="-122"/>
              </a:rPr>
              <a:t>Project Workflow : Steering Lock Housing</a:t>
            </a:r>
          </a:p>
        </p:txBody>
      </p:sp>
      <p:sp>
        <p:nvSpPr>
          <p:cNvPr id="56323" name="Text Box 3"/>
          <p:cNvSpPr txBox="1">
            <a:spLocks noChangeArrowheads="1"/>
          </p:cNvSpPr>
          <p:nvPr/>
        </p:nvSpPr>
        <p:spPr bwMode="auto">
          <a:xfrm>
            <a:off x="161925" y="1179513"/>
            <a:ext cx="1800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a:ea typeface="宋体" panose="02010600030101010101" pitchFamily="2" charset="-122"/>
            </a:endParaRPr>
          </a:p>
        </p:txBody>
      </p:sp>
      <p:pic>
        <p:nvPicPr>
          <p:cNvPr id="563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1676400"/>
            <a:ext cx="4826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1669" name="Spannungsbild.avi">
            <a:hlinkClick r:id="" action="ppaction://media"/>
          </p:cNvPr>
          <p:cNvPicPr>
            <a:picLocks noRot="1" noChangeAspect="1" noChangeArrowheads="1"/>
          </p:cNvPicPr>
          <p:nvPr>
            <a:videoFile r:link="rId1"/>
          </p:nvPr>
        </p:nvPicPr>
        <p:blipFill>
          <a:blip r:embed="rId4">
            <a:extLst>
              <a:ext uri="{28A0092B-C50C-407E-A947-70E740481C1C}">
                <a14:useLocalDpi xmlns:a14="http://schemas.microsoft.com/office/drawing/2010/main" val="0"/>
              </a:ext>
            </a:extLst>
          </a:blip>
          <a:srcRect/>
          <a:stretch>
            <a:fillRect/>
          </a:stretch>
        </p:blipFill>
        <p:spPr bwMode="auto">
          <a:xfrm>
            <a:off x="1962150" y="1304925"/>
            <a:ext cx="6165850" cy="462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Text Box 6"/>
          <p:cNvSpPr txBox="1">
            <a:spLocks noChangeArrowheads="1"/>
          </p:cNvSpPr>
          <p:nvPr/>
        </p:nvSpPr>
        <p:spPr bwMode="auto">
          <a:xfrm>
            <a:off x="685800" y="5562600"/>
            <a:ext cx="914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a:r>
              <a:rPr lang="de-CH" altLang="zh-CN" sz="1800" b="0">
                <a:ea typeface="宋体" panose="02010600030101010101" pitchFamily="2" charset="-122"/>
              </a:rPr>
              <a:t>0 MPa</a:t>
            </a:r>
          </a:p>
        </p:txBody>
      </p:sp>
      <p:sp>
        <p:nvSpPr>
          <p:cNvPr id="56327" name="Text Box 7"/>
          <p:cNvSpPr txBox="1">
            <a:spLocks noChangeArrowheads="1"/>
          </p:cNvSpPr>
          <p:nvPr/>
        </p:nvSpPr>
        <p:spPr bwMode="auto">
          <a:xfrm>
            <a:off x="685800" y="1995488"/>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a:r>
              <a:rPr lang="de-CH" altLang="zh-CN" sz="1800" b="0">
                <a:ea typeface="宋体" panose="02010600030101010101" pitchFamily="2" charset="-122"/>
              </a:rPr>
              <a:t>210 MPa</a:t>
            </a:r>
          </a:p>
        </p:txBody>
      </p:sp>
      <p:sp>
        <p:nvSpPr>
          <p:cNvPr id="56328" name="Text Box 8"/>
          <p:cNvSpPr txBox="1">
            <a:spLocks noChangeArrowheads="1"/>
          </p:cNvSpPr>
          <p:nvPr/>
        </p:nvSpPr>
        <p:spPr bwMode="auto">
          <a:xfrm>
            <a:off x="1600200" y="5589588"/>
            <a:ext cx="6480175"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a:r>
              <a:rPr lang="en-US" altLang="zh-CN">
                <a:ea typeface="宋体" panose="02010600030101010101" pitchFamily="2" charset="-122"/>
              </a:rPr>
              <a:t>FEM analysis to check the feasibility of replacement</a:t>
            </a:r>
          </a:p>
          <a:p>
            <a:endParaRPr lang="en-US" altLang="zh-CN">
              <a:ea typeface="宋体" panose="02010600030101010101" pitchFamily="2" charset="-122"/>
            </a:endParaRPr>
          </a:p>
        </p:txBody>
      </p:sp>
    </p:spTree>
    <p:extLst>
      <p:ext uri="{BB962C8B-B14F-4D97-AF65-F5344CB8AC3E}">
        <p14:creationId xmlns:p14="http://schemas.microsoft.com/office/powerpoint/2010/main" val="28531706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51380" fill="hold"/>
                                        <p:tgtEl>
                                          <p:spTgt spid="24166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1669"/>
                    </p:tgtEl>
                  </p:cond>
                </p:stCondLst>
                <p:endSync evt="end" delay="0">
                  <p:rtn val="all"/>
                </p:endSync>
                <p:childTnLst>
                  <p:par>
                    <p:cTn id="8" fill="hold" nodeType="clickPar">
                      <p:stCondLst>
                        <p:cond delay="0"/>
                      </p:stCondLst>
                      <p:childTnLst>
                        <p:par>
                          <p:cTn id="9" fill="hold" nodeType="withGroup">
                            <p:stCondLst>
                              <p:cond delay="0"/>
                            </p:stCondLst>
                            <p:childTnLst>
                              <p:par>
                                <p:cTn id="10" presetID="2" presetClass="mediacall" presetSubtype="0" fill="hold" nodeType="clickEffect">
                                  <p:stCondLst>
                                    <p:cond delay="0"/>
                                  </p:stCondLst>
                                  <p:childTnLst>
                                    <p:cmd type="call" cmd="togglePause">
                                      <p:cBhvr>
                                        <p:cTn id="11" dur="1" fill="hold"/>
                                        <p:tgtEl>
                                          <p:spTgt spid="241669"/>
                                        </p:tgtEl>
                                      </p:cBhvr>
                                    </p:cmd>
                                  </p:childTnLst>
                                </p:cTn>
                              </p:par>
                            </p:childTnLst>
                          </p:cTn>
                        </p:par>
                      </p:childTnLst>
                    </p:cTn>
                  </p:par>
                </p:childTnLst>
              </p:cTn>
              <p:nextCondLst>
                <p:cond evt="onClick" delay="0">
                  <p:tgtEl>
                    <p:spTgt spid="241669"/>
                  </p:tgtEl>
                </p:cond>
              </p:nextCondLst>
            </p:seq>
            <p:video>
              <p:cMediaNode>
                <p:cTn id="12" repeatCount="indefinite" fill="remove" display="0">
                  <p:stCondLst>
                    <p:cond delay="indefinite"/>
                  </p:stCondLst>
                  <p:endCondLst>
                    <p:cond evt="onNext" delay="0">
                      <p:tgtEl>
                        <p:sldTgt/>
                      </p:tgtEl>
                    </p:cond>
                    <p:cond evt="onPrev" delay="0">
                      <p:tgtEl>
                        <p:sldTgt/>
                      </p:tgtEl>
                    </p:cond>
                  </p:endCondLst>
                </p:cTn>
                <p:tgtEl>
                  <p:spTgt spid="241669"/>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0" y="131765"/>
            <a:ext cx="9144000" cy="581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881" tIns="43941" rIns="87881" bIns="43941">
            <a:spAutoFit/>
          </a:bodyPr>
          <a:lstStyle>
            <a:lvl1pPr algn="ctr" defTabSz="873125">
              <a:spcBef>
                <a:spcPct val="50000"/>
              </a:spcBef>
              <a:defRPr sz="2000" b="1">
                <a:solidFill>
                  <a:schemeClr val="tx1"/>
                </a:solidFill>
                <a:latin typeface="Arial" panose="020B0604020202020204" pitchFamily="34" charset="0"/>
              </a:defRPr>
            </a:lvl1pPr>
            <a:lvl2pPr marL="742950" indent="-285750" algn="ctr" defTabSz="873125">
              <a:spcBef>
                <a:spcPct val="50000"/>
              </a:spcBef>
              <a:defRPr sz="2000" b="1">
                <a:solidFill>
                  <a:schemeClr val="tx1"/>
                </a:solidFill>
                <a:latin typeface="Arial" panose="020B0604020202020204" pitchFamily="34" charset="0"/>
              </a:defRPr>
            </a:lvl2pPr>
            <a:lvl3pPr marL="1143000" indent="-228600" algn="ctr" defTabSz="873125">
              <a:spcBef>
                <a:spcPct val="50000"/>
              </a:spcBef>
              <a:defRPr sz="2000" b="1">
                <a:solidFill>
                  <a:schemeClr val="tx1"/>
                </a:solidFill>
                <a:latin typeface="Arial" panose="020B0604020202020204" pitchFamily="34" charset="0"/>
              </a:defRPr>
            </a:lvl3pPr>
            <a:lvl4pPr marL="1600200" indent="-228600" algn="ctr" defTabSz="873125">
              <a:spcBef>
                <a:spcPct val="50000"/>
              </a:spcBef>
              <a:defRPr sz="2000" b="1">
                <a:solidFill>
                  <a:schemeClr val="tx1"/>
                </a:solidFill>
                <a:latin typeface="Arial" panose="020B0604020202020204" pitchFamily="34" charset="0"/>
              </a:defRPr>
            </a:lvl4pPr>
            <a:lvl5pPr marL="2057400" indent="-228600" algn="ctr" defTabSz="873125">
              <a:spcBef>
                <a:spcPct val="50000"/>
              </a:spcBef>
              <a:defRPr sz="2000" b="1">
                <a:solidFill>
                  <a:schemeClr val="tx1"/>
                </a:solidFill>
                <a:latin typeface="Arial" panose="020B0604020202020204" pitchFamily="34" charset="0"/>
              </a:defRPr>
            </a:lvl5pPr>
            <a:lvl6pPr marL="2514600" indent="-228600" algn="ctr" defTabSz="873125"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defTabSz="873125"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defTabSz="873125"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defTabSz="873125" eaLnBrk="0" fontAlgn="base" hangingPunct="0">
              <a:spcBef>
                <a:spcPct val="50000"/>
              </a:spcBef>
              <a:spcAft>
                <a:spcPct val="0"/>
              </a:spcAft>
              <a:defRPr sz="2000" b="1">
                <a:solidFill>
                  <a:schemeClr val="tx1"/>
                </a:solidFill>
                <a:latin typeface="Arial" panose="020B0604020202020204" pitchFamily="34" charset="0"/>
              </a:defRPr>
            </a:lvl9pPr>
          </a:lstStyle>
          <a:p>
            <a:pPr>
              <a:spcBef>
                <a:spcPct val="0"/>
              </a:spcBef>
            </a:pPr>
            <a:r>
              <a:rPr lang="en-US" altLang="zh-CN" sz="3200" dirty="0">
                <a:ea typeface="宋体" panose="02010600030101010101" pitchFamily="2" charset="-122"/>
              </a:rPr>
              <a:t>Project Workflow : Steering Lock Housing</a:t>
            </a:r>
          </a:p>
        </p:txBody>
      </p:sp>
      <p:sp>
        <p:nvSpPr>
          <p:cNvPr id="57347" name="Text Box 3"/>
          <p:cNvSpPr txBox="1">
            <a:spLocks noChangeArrowheads="1"/>
          </p:cNvSpPr>
          <p:nvPr/>
        </p:nvSpPr>
        <p:spPr bwMode="auto">
          <a:xfrm>
            <a:off x="161925" y="1179513"/>
            <a:ext cx="1800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a:ea typeface="宋体" panose="02010600030101010101" pitchFamily="2" charset="-122"/>
            </a:endParaRPr>
          </a:p>
        </p:txBody>
      </p:sp>
      <p:pic>
        <p:nvPicPr>
          <p:cNvPr id="5734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2438400"/>
            <a:ext cx="3868737"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263" y="2192338"/>
            <a:ext cx="3544887" cy="365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7350" name="Object 7"/>
          <p:cNvGraphicFramePr>
            <a:graphicFrameLocks noChangeAspect="1"/>
          </p:cNvGraphicFramePr>
          <p:nvPr/>
        </p:nvGraphicFramePr>
        <p:xfrm>
          <a:off x="5237163" y="1179513"/>
          <a:ext cx="2057400" cy="1611312"/>
        </p:xfrm>
        <a:graphic>
          <a:graphicData uri="http://schemas.openxmlformats.org/presentationml/2006/ole">
            <mc:AlternateContent xmlns:mc="http://schemas.openxmlformats.org/markup-compatibility/2006">
              <mc:Choice xmlns:v="urn:schemas-microsoft-com:vml" Requires="v">
                <p:oleObj name="Photo Editor Photo" r:id="rId4" imgW="21638095" imgH="16228571" progId="MSPhotoEd.3">
                  <p:embed/>
                </p:oleObj>
              </mc:Choice>
              <mc:Fallback>
                <p:oleObj name="Photo Editor Photo" r:id="rId4" imgW="21638095" imgH="16228571" progId="MSPhotoEd.3">
                  <p:embed/>
                  <p:pic>
                    <p:nvPicPr>
                      <p:cNvPr id="57350" name="Object 7"/>
                      <p:cNvPicPr>
                        <a:picLocks noChangeAspect="1" noChangeArrowheads="1"/>
                      </p:cNvPicPr>
                      <p:nvPr/>
                    </p:nvPicPr>
                    <p:blipFill>
                      <a:blip r:embed="rId5">
                        <a:extLst>
                          <a:ext uri="{28A0092B-C50C-407E-A947-70E740481C1C}">
                            <a14:useLocalDpi xmlns:a14="http://schemas.microsoft.com/office/drawing/2010/main" val="0"/>
                          </a:ext>
                        </a:extLst>
                      </a:blip>
                      <a:srcRect l="18858" b="15369"/>
                      <a:stretch>
                        <a:fillRect/>
                      </a:stretch>
                    </p:blipFill>
                    <p:spPr bwMode="auto">
                      <a:xfrm>
                        <a:off x="5237163" y="1179513"/>
                        <a:ext cx="2057400" cy="161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7351"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338" y="981075"/>
            <a:ext cx="2160587" cy="196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52" name="Text Box 12"/>
          <p:cNvSpPr txBox="1">
            <a:spLocks noChangeArrowheads="1"/>
          </p:cNvSpPr>
          <p:nvPr/>
        </p:nvSpPr>
        <p:spPr bwMode="auto">
          <a:xfrm>
            <a:off x="-19050" y="5986463"/>
            <a:ext cx="8404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a:r>
              <a:rPr lang="en-US" altLang="zh-CN">
                <a:ea typeface="宋体" panose="02010600030101010101" pitchFamily="2" charset="-122"/>
              </a:rPr>
              <a:t>Good agreement between simulation and prototype test results.</a:t>
            </a:r>
          </a:p>
        </p:txBody>
      </p:sp>
    </p:spTree>
    <p:extLst>
      <p:ext uri="{BB962C8B-B14F-4D97-AF65-F5344CB8AC3E}">
        <p14:creationId xmlns:p14="http://schemas.microsoft.com/office/powerpoint/2010/main" val="567747898"/>
      </p:ext>
    </p:extLst>
  </p:cSld>
  <p:clrMapOvr>
    <a:masterClrMapping/>
  </p:clrMapOvr>
  <p:transition spd="med">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sz="half" idx="1"/>
          </p:nvPr>
        </p:nvSpPr>
        <p:spPr bwMode="auto">
          <a:xfrm>
            <a:off x="441325" y="1268413"/>
            <a:ext cx="4221163" cy="4876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90000"/>
              </a:lnSpc>
            </a:pPr>
            <a:r>
              <a:rPr lang="en-GB" altLang="zh-CN" sz="2400" b="1" dirty="0">
                <a:ea typeface="宋体" panose="02010600030101010101" pitchFamily="2" charset="-122"/>
              </a:rPr>
              <a:t>Modelling (CAD)</a:t>
            </a:r>
            <a:endParaRPr lang="zh-CN" altLang="en-GB" sz="2400" b="1" dirty="0">
              <a:ea typeface="宋体" panose="02010600030101010101" pitchFamily="2" charset="-122"/>
            </a:endParaRPr>
          </a:p>
          <a:p>
            <a:pPr lvl="1">
              <a:lnSpc>
                <a:spcPct val="90000"/>
              </a:lnSpc>
            </a:pPr>
            <a:r>
              <a:rPr lang="en-GB" altLang="zh-CN" b="1" dirty="0">
                <a:ea typeface="宋体" panose="02010600030101010101" pitchFamily="2" charset="-122"/>
              </a:rPr>
              <a:t>NX-IDEAS</a:t>
            </a:r>
          </a:p>
          <a:p>
            <a:pPr lvl="1">
              <a:lnSpc>
                <a:spcPct val="90000"/>
              </a:lnSpc>
            </a:pPr>
            <a:r>
              <a:rPr lang="en-GB" altLang="zh-CN" b="1" dirty="0">
                <a:ea typeface="宋体" panose="02010600030101010101" pitchFamily="2" charset="-122"/>
              </a:rPr>
              <a:t>NX9.0</a:t>
            </a:r>
          </a:p>
          <a:p>
            <a:pPr lvl="1">
              <a:lnSpc>
                <a:spcPct val="90000"/>
              </a:lnSpc>
            </a:pPr>
            <a:r>
              <a:rPr lang="en-GB" altLang="zh-CN" b="1" dirty="0">
                <a:solidFill>
                  <a:schemeClr val="accent2"/>
                </a:solidFill>
                <a:ea typeface="宋体" panose="02010600030101010101" pitchFamily="2" charset="-122"/>
              </a:rPr>
              <a:t>CATIA V4 &amp; V5</a:t>
            </a:r>
          </a:p>
          <a:p>
            <a:pPr>
              <a:lnSpc>
                <a:spcPct val="90000"/>
              </a:lnSpc>
            </a:pPr>
            <a:r>
              <a:rPr lang="en-GB" altLang="zh-CN" sz="2400" b="1" dirty="0">
                <a:ea typeface="宋体" panose="02010600030101010101" pitchFamily="2" charset="-122"/>
              </a:rPr>
              <a:t>Finite Element Analysis (FEA)</a:t>
            </a:r>
            <a:endParaRPr lang="zh-CN" altLang="en-GB" sz="2400" b="1" dirty="0">
              <a:ea typeface="宋体" panose="02010600030101010101" pitchFamily="2" charset="-122"/>
            </a:endParaRPr>
          </a:p>
          <a:p>
            <a:pPr lvl="1">
              <a:lnSpc>
                <a:spcPct val="90000"/>
              </a:lnSpc>
            </a:pPr>
            <a:r>
              <a:rPr lang="en-GB" altLang="zh-CN" b="1" dirty="0">
                <a:ea typeface="宋体" panose="02010600030101010101" pitchFamily="2" charset="-122"/>
              </a:rPr>
              <a:t>IDEAS</a:t>
            </a:r>
          </a:p>
          <a:p>
            <a:pPr lvl="1">
              <a:lnSpc>
                <a:spcPct val="90000"/>
              </a:lnSpc>
            </a:pPr>
            <a:r>
              <a:rPr lang="en-GB" altLang="zh-CN" b="1" dirty="0">
                <a:ea typeface="宋体" panose="02010600030101010101" pitchFamily="2" charset="-122"/>
              </a:rPr>
              <a:t>NX NASTRAN</a:t>
            </a:r>
          </a:p>
          <a:p>
            <a:pPr lvl="1">
              <a:lnSpc>
                <a:spcPct val="90000"/>
              </a:lnSpc>
            </a:pPr>
            <a:r>
              <a:rPr lang="en-GB" altLang="zh-CN" b="1" dirty="0">
                <a:ea typeface="宋体" panose="02010600030101010101" pitchFamily="2" charset="-122"/>
              </a:rPr>
              <a:t>ANSYS</a:t>
            </a:r>
          </a:p>
          <a:p>
            <a:pPr lvl="1">
              <a:lnSpc>
                <a:spcPct val="90000"/>
              </a:lnSpc>
            </a:pPr>
            <a:r>
              <a:rPr lang="en-GB" altLang="zh-CN" b="1" dirty="0">
                <a:ea typeface="宋体" panose="02010600030101010101" pitchFamily="2" charset="-122"/>
              </a:rPr>
              <a:t>ABAQUS</a:t>
            </a:r>
          </a:p>
          <a:p>
            <a:pPr>
              <a:lnSpc>
                <a:spcPct val="90000"/>
              </a:lnSpc>
            </a:pPr>
            <a:r>
              <a:rPr lang="en-GB" altLang="zh-CN" sz="2400" b="1" dirty="0">
                <a:ea typeface="宋体" panose="02010600030101010101" pitchFamily="2" charset="-122"/>
              </a:rPr>
              <a:t>Moldflow</a:t>
            </a:r>
            <a:endParaRPr lang="zh-CN" altLang="en-GB" sz="2400" b="1" dirty="0">
              <a:ea typeface="宋体" panose="02010600030101010101" pitchFamily="2" charset="-122"/>
            </a:endParaRPr>
          </a:p>
          <a:p>
            <a:pPr lvl="1">
              <a:lnSpc>
                <a:spcPct val="90000"/>
              </a:lnSpc>
            </a:pPr>
            <a:r>
              <a:rPr lang="en-GB" altLang="zh-CN" b="1" dirty="0">
                <a:ea typeface="宋体" panose="02010600030101010101" pitchFamily="2" charset="-122"/>
              </a:rPr>
              <a:t>Autodesk Moldflow Insight</a:t>
            </a:r>
          </a:p>
        </p:txBody>
      </p:sp>
      <p:sp>
        <p:nvSpPr>
          <p:cNvPr id="26627" name="Rectangle 3"/>
          <p:cNvSpPr>
            <a:spLocks noChangeArrowheads="1"/>
          </p:cNvSpPr>
          <p:nvPr/>
        </p:nvSpPr>
        <p:spPr bwMode="auto">
          <a:xfrm>
            <a:off x="4446588" y="1252538"/>
            <a:ext cx="48514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a:spcBef>
                <a:spcPct val="20000"/>
              </a:spcBef>
              <a:buFontTx/>
              <a:buChar char="•"/>
            </a:pPr>
            <a:r>
              <a:rPr lang="en-GB" altLang="zh-CN" sz="2400" dirty="0">
                <a:ea typeface="宋体" panose="02010600030101010101" pitchFamily="2" charset="-122"/>
              </a:rPr>
              <a:t>Mesh Tool</a:t>
            </a:r>
            <a:endParaRPr lang="zh-CN" altLang="en-GB" sz="2400" dirty="0">
              <a:ea typeface="宋体" panose="02010600030101010101" pitchFamily="2" charset="-122"/>
            </a:endParaRPr>
          </a:p>
          <a:p>
            <a:pPr lvl="1" algn="l">
              <a:spcBef>
                <a:spcPct val="20000"/>
              </a:spcBef>
              <a:buFontTx/>
              <a:buChar char="–"/>
            </a:pPr>
            <a:r>
              <a:rPr lang="en-GB" altLang="zh-CN" sz="2400" dirty="0">
                <a:ea typeface="宋体" panose="02010600030101010101" pitchFamily="2" charset="-122"/>
              </a:rPr>
              <a:t>Hypermesh </a:t>
            </a:r>
            <a:endParaRPr lang="en-GB" altLang="zh-CN" sz="2400" dirty="0">
              <a:solidFill>
                <a:schemeClr val="accent2"/>
              </a:solidFill>
              <a:ea typeface="宋体" panose="02010600030101010101" pitchFamily="2" charset="-122"/>
            </a:endParaRPr>
          </a:p>
          <a:p>
            <a:pPr algn="l">
              <a:spcBef>
                <a:spcPct val="20000"/>
              </a:spcBef>
              <a:buFontTx/>
              <a:buChar char="•"/>
            </a:pPr>
            <a:r>
              <a:rPr lang="en-GB" altLang="zh-CN" sz="2400" dirty="0">
                <a:solidFill>
                  <a:schemeClr val="accent2"/>
                </a:solidFill>
                <a:ea typeface="宋体" panose="02010600030101010101" pitchFamily="2" charset="-122"/>
              </a:rPr>
              <a:t>Topology &amp; Shape Optimization</a:t>
            </a:r>
            <a:endParaRPr lang="zh-CN" altLang="en-GB" sz="2400" dirty="0">
              <a:solidFill>
                <a:schemeClr val="accent2"/>
              </a:solidFill>
              <a:ea typeface="宋体" panose="02010600030101010101" pitchFamily="2" charset="-122"/>
            </a:endParaRPr>
          </a:p>
          <a:p>
            <a:pPr lvl="1" algn="l">
              <a:spcBef>
                <a:spcPct val="20000"/>
              </a:spcBef>
              <a:buFontTx/>
              <a:buChar char="–"/>
            </a:pPr>
            <a:r>
              <a:rPr lang="en-GB" altLang="zh-CN" sz="2400" dirty="0">
                <a:solidFill>
                  <a:schemeClr val="accent2"/>
                </a:solidFill>
                <a:ea typeface="宋体" panose="02010600030101010101" pitchFamily="2" charset="-122"/>
              </a:rPr>
              <a:t>TOSCA </a:t>
            </a:r>
          </a:p>
          <a:p>
            <a:pPr algn="l">
              <a:lnSpc>
                <a:spcPct val="90000"/>
              </a:lnSpc>
              <a:spcBef>
                <a:spcPct val="20000"/>
              </a:spcBef>
              <a:buFontTx/>
              <a:buChar char="•"/>
            </a:pPr>
            <a:r>
              <a:rPr lang="en-GB" altLang="zh-CN" sz="2400" dirty="0">
                <a:solidFill>
                  <a:schemeClr val="accent2"/>
                </a:solidFill>
                <a:ea typeface="宋体" panose="02010600030101010101" pitchFamily="2" charset="-122"/>
              </a:rPr>
              <a:t>Material Simulation</a:t>
            </a:r>
            <a:endParaRPr lang="zh-CN" altLang="en-GB" sz="2400" dirty="0">
              <a:solidFill>
                <a:schemeClr val="accent2"/>
              </a:solidFill>
              <a:ea typeface="宋体" panose="02010600030101010101" pitchFamily="2" charset="-122"/>
            </a:endParaRPr>
          </a:p>
          <a:p>
            <a:pPr lvl="1" algn="l">
              <a:lnSpc>
                <a:spcPct val="90000"/>
              </a:lnSpc>
              <a:spcBef>
                <a:spcPct val="20000"/>
              </a:spcBef>
              <a:buFontTx/>
              <a:buChar char="–"/>
            </a:pPr>
            <a:r>
              <a:rPr lang="en-GB" altLang="zh-CN" sz="2400" dirty="0">
                <a:solidFill>
                  <a:schemeClr val="accent2"/>
                </a:solidFill>
                <a:ea typeface="宋体" panose="02010600030101010101" pitchFamily="2" charset="-122"/>
              </a:rPr>
              <a:t>DIGIMAT </a:t>
            </a:r>
          </a:p>
          <a:p>
            <a:pPr algn="l">
              <a:lnSpc>
                <a:spcPct val="90000"/>
              </a:lnSpc>
              <a:spcBef>
                <a:spcPct val="20000"/>
              </a:spcBef>
              <a:buFontTx/>
              <a:buChar char="•"/>
            </a:pPr>
            <a:r>
              <a:rPr lang="en-GB" altLang="zh-CN" sz="2400" dirty="0">
                <a:solidFill>
                  <a:schemeClr val="accent2"/>
                </a:solidFill>
                <a:ea typeface="宋体" panose="02010600030101010101" pitchFamily="2" charset="-122"/>
              </a:rPr>
              <a:t>Fatigue</a:t>
            </a:r>
            <a:endParaRPr lang="zh-CN" altLang="en-GB" sz="2400" dirty="0">
              <a:solidFill>
                <a:schemeClr val="accent2"/>
              </a:solidFill>
              <a:ea typeface="宋体" panose="02010600030101010101" pitchFamily="2" charset="-122"/>
            </a:endParaRPr>
          </a:p>
          <a:p>
            <a:pPr lvl="1" algn="l">
              <a:lnSpc>
                <a:spcPct val="90000"/>
              </a:lnSpc>
              <a:spcBef>
                <a:spcPct val="20000"/>
              </a:spcBef>
              <a:buFontTx/>
              <a:buChar char="–"/>
            </a:pPr>
            <a:r>
              <a:rPr lang="en-GB" altLang="zh-CN" sz="2400" dirty="0">
                <a:solidFill>
                  <a:schemeClr val="accent2"/>
                </a:solidFill>
                <a:ea typeface="宋体" panose="02010600030101010101" pitchFamily="2" charset="-122"/>
              </a:rPr>
              <a:t>FEMFAT </a:t>
            </a:r>
          </a:p>
          <a:p>
            <a:pPr algn="l">
              <a:lnSpc>
                <a:spcPct val="90000"/>
              </a:lnSpc>
              <a:spcBef>
                <a:spcPct val="20000"/>
              </a:spcBef>
              <a:buFontTx/>
              <a:buChar char="•"/>
            </a:pPr>
            <a:r>
              <a:rPr lang="en-GB" altLang="zh-CN" sz="2400" dirty="0">
                <a:solidFill>
                  <a:schemeClr val="accent2"/>
                </a:solidFill>
                <a:ea typeface="宋体" panose="02010600030101010101" pitchFamily="2" charset="-122"/>
              </a:rPr>
              <a:t>Crash</a:t>
            </a:r>
            <a:endParaRPr lang="zh-CN" altLang="en-GB" sz="2400" dirty="0">
              <a:solidFill>
                <a:schemeClr val="accent2"/>
              </a:solidFill>
              <a:ea typeface="宋体" panose="02010600030101010101" pitchFamily="2" charset="-122"/>
            </a:endParaRPr>
          </a:p>
          <a:p>
            <a:pPr lvl="1" algn="l">
              <a:lnSpc>
                <a:spcPct val="90000"/>
              </a:lnSpc>
              <a:spcBef>
                <a:spcPct val="20000"/>
              </a:spcBef>
              <a:buFontTx/>
              <a:buChar char="–"/>
            </a:pPr>
            <a:r>
              <a:rPr lang="en-GB" altLang="zh-CN" sz="2400" dirty="0">
                <a:solidFill>
                  <a:schemeClr val="accent2"/>
                </a:solidFill>
                <a:ea typeface="宋体" panose="02010600030101010101" pitchFamily="2" charset="-122"/>
              </a:rPr>
              <a:t>LS-DYNA </a:t>
            </a:r>
          </a:p>
        </p:txBody>
      </p:sp>
      <p:sp>
        <p:nvSpPr>
          <p:cNvPr id="26628" name="Rectangle 4"/>
          <p:cNvSpPr>
            <a:spLocks noChangeArrowheads="1"/>
          </p:cNvSpPr>
          <p:nvPr/>
        </p:nvSpPr>
        <p:spPr bwMode="auto">
          <a:xfrm>
            <a:off x="0" y="131766"/>
            <a:ext cx="9144000" cy="596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881" tIns="43941" rIns="87881" bIns="43941">
            <a:spAutoFit/>
          </a:bodyPr>
          <a:lstStyle>
            <a:lvl1pPr algn="ctr" defTabSz="873125">
              <a:spcBef>
                <a:spcPct val="50000"/>
              </a:spcBef>
              <a:defRPr sz="2000" b="1">
                <a:solidFill>
                  <a:schemeClr val="tx1"/>
                </a:solidFill>
                <a:latin typeface="Arial" panose="020B0604020202020204" pitchFamily="34" charset="0"/>
              </a:defRPr>
            </a:lvl1pPr>
            <a:lvl2pPr marL="742950" indent="-285750" algn="ctr" defTabSz="873125">
              <a:spcBef>
                <a:spcPct val="50000"/>
              </a:spcBef>
              <a:defRPr sz="2000" b="1">
                <a:solidFill>
                  <a:schemeClr val="tx1"/>
                </a:solidFill>
                <a:latin typeface="Arial" panose="020B0604020202020204" pitchFamily="34" charset="0"/>
              </a:defRPr>
            </a:lvl2pPr>
            <a:lvl3pPr marL="1143000" indent="-228600" algn="ctr" defTabSz="873125">
              <a:spcBef>
                <a:spcPct val="50000"/>
              </a:spcBef>
              <a:defRPr sz="2000" b="1">
                <a:solidFill>
                  <a:schemeClr val="tx1"/>
                </a:solidFill>
                <a:latin typeface="Arial" panose="020B0604020202020204" pitchFamily="34" charset="0"/>
              </a:defRPr>
            </a:lvl3pPr>
            <a:lvl4pPr marL="1600200" indent="-228600" algn="ctr" defTabSz="873125">
              <a:spcBef>
                <a:spcPct val="50000"/>
              </a:spcBef>
              <a:defRPr sz="2000" b="1">
                <a:solidFill>
                  <a:schemeClr val="tx1"/>
                </a:solidFill>
                <a:latin typeface="Arial" panose="020B0604020202020204" pitchFamily="34" charset="0"/>
              </a:defRPr>
            </a:lvl4pPr>
            <a:lvl5pPr marL="2057400" indent="-228600" algn="ctr" defTabSz="873125">
              <a:spcBef>
                <a:spcPct val="50000"/>
              </a:spcBef>
              <a:defRPr sz="2000" b="1">
                <a:solidFill>
                  <a:schemeClr val="tx1"/>
                </a:solidFill>
                <a:latin typeface="Arial" panose="020B0604020202020204" pitchFamily="34" charset="0"/>
              </a:defRPr>
            </a:lvl5pPr>
            <a:lvl6pPr marL="2514600" indent="-228600" algn="ctr" defTabSz="873125"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defTabSz="873125"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defTabSz="873125"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defTabSz="873125" eaLnBrk="0" fontAlgn="base" hangingPunct="0">
              <a:spcBef>
                <a:spcPct val="50000"/>
              </a:spcBef>
              <a:spcAft>
                <a:spcPct val="0"/>
              </a:spcAft>
              <a:defRPr sz="2000" b="1">
                <a:solidFill>
                  <a:schemeClr val="tx1"/>
                </a:solidFill>
                <a:latin typeface="Arial" panose="020B0604020202020204" pitchFamily="34" charset="0"/>
              </a:defRPr>
            </a:lvl9pPr>
          </a:lstStyle>
          <a:p>
            <a:pPr>
              <a:spcBef>
                <a:spcPct val="0"/>
              </a:spcBef>
            </a:pPr>
            <a:r>
              <a:rPr lang="en-US" altLang="zh-CN" sz="3200" dirty="0">
                <a:ea typeface="宋体" panose="02010600030101010101" pitchFamily="2" charset="-122"/>
              </a:rPr>
              <a:t>CAE Software Portfolios</a:t>
            </a:r>
            <a:r>
              <a:rPr lang="en-US" altLang="zh-CN" sz="3300" dirty="0">
                <a:solidFill>
                  <a:schemeClr val="accent2"/>
                </a:solidFill>
                <a:ea typeface="宋体" panose="02010600030101010101" pitchFamily="2" charset="-122"/>
              </a:rPr>
              <a:t> </a:t>
            </a:r>
          </a:p>
        </p:txBody>
      </p:sp>
      <p:sp>
        <p:nvSpPr>
          <p:cNvPr id="26629" name="Text Box 5"/>
          <p:cNvSpPr txBox="1">
            <a:spLocks noChangeArrowheads="1"/>
          </p:cNvSpPr>
          <p:nvPr/>
        </p:nvSpPr>
        <p:spPr bwMode="auto">
          <a:xfrm>
            <a:off x="4122738" y="5794375"/>
            <a:ext cx="46799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a:r>
              <a:rPr lang="zh-CN" altLang="en-US" sz="1400" i="1" dirty="0">
                <a:ea typeface="宋体" panose="02010600030101010101" pitchFamily="2" charset="-122"/>
              </a:rPr>
              <a:t>*</a:t>
            </a:r>
            <a:r>
              <a:rPr lang="en-US" altLang="zh-CN" sz="1400" i="1" dirty="0">
                <a:ea typeface="宋体" panose="02010600030101010101" pitchFamily="2" charset="-122"/>
              </a:rPr>
              <a:t>Softwares marked by blue can only be supported by ADC Switzerland currently.</a:t>
            </a:r>
          </a:p>
        </p:txBody>
      </p:sp>
    </p:spTree>
    <p:extLst>
      <p:ext uri="{BB962C8B-B14F-4D97-AF65-F5344CB8AC3E}">
        <p14:creationId xmlns:p14="http://schemas.microsoft.com/office/powerpoint/2010/main" val="59259515"/>
      </p:ext>
    </p:extLst>
  </p:cSld>
  <p:clrMapOvr>
    <a:masterClrMapping/>
  </p:clrMapOvr>
  <p:transition spd="med">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6" descr="deformation3"/>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50938" y="1089025"/>
            <a:ext cx="6569075"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Rectangle 2"/>
          <p:cNvSpPr>
            <a:spLocks noChangeArrowheads="1"/>
          </p:cNvSpPr>
          <p:nvPr/>
        </p:nvSpPr>
        <p:spPr bwMode="auto">
          <a:xfrm>
            <a:off x="0" y="175310"/>
            <a:ext cx="9144000" cy="581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881" tIns="43941" rIns="87881" bIns="43941">
            <a:spAutoFit/>
          </a:bodyPr>
          <a:lstStyle>
            <a:lvl1pPr algn="ctr" defTabSz="873125">
              <a:spcBef>
                <a:spcPct val="50000"/>
              </a:spcBef>
              <a:defRPr sz="2000" b="1">
                <a:solidFill>
                  <a:schemeClr val="tx1"/>
                </a:solidFill>
                <a:latin typeface="Arial" panose="020B0604020202020204" pitchFamily="34" charset="0"/>
              </a:defRPr>
            </a:lvl1pPr>
            <a:lvl2pPr marL="742950" indent="-285750" algn="ctr" defTabSz="873125">
              <a:spcBef>
                <a:spcPct val="50000"/>
              </a:spcBef>
              <a:defRPr sz="2000" b="1">
                <a:solidFill>
                  <a:schemeClr val="tx1"/>
                </a:solidFill>
                <a:latin typeface="Arial" panose="020B0604020202020204" pitchFamily="34" charset="0"/>
              </a:defRPr>
            </a:lvl2pPr>
            <a:lvl3pPr marL="1143000" indent="-228600" algn="ctr" defTabSz="873125">
              <a:spcBef>
                <a:spcPct val="50000"/>
              </a:spcBef>
              <a:defRPr sz="2000" b="1">
                <a:solidFill>
                  <a:schemeClr val="tx1"/>
                </a:solidFill>
                <a:latin typeface="Arial" panose="020B0604020202020204" pitchFamily="34" charset="0"/>
              </a:defRPr>
            </a:lvl3pPr>
            <a:lvl4pPr marL="1600200" indent="-228600" algn="ctr" defTabSz="873125">
              <a:spcBef>
                <a:spcPct val="50000"/>
              </a:spcBef>
              <a:defRPr sz="2000" b="1">
                <a:solidFill>
                  <a:schemeClr val="tx1"/>
                </a:solidFill>
                <a:latin typeface="Arial" panose="020B0604020202020204" pitchFamily="34" charset="0"/>
              </a:defRPr>
            </a:lvl4pPr>
            <a:lvl5pPr marL="2057400" indent="-228600" algn="ctr" defTabSz="873125">
              <a:spcBef>
                <a:spcPct val="50000"/>
              </a:spcBef>
              <a:defRPr sz="2000" b="1">
                <a:solidFill>
                  <a:schemeClr val="tx1"/>
                </a:solidFill>
                <a:latin typeface="Arial" panose="020B0604020202020204" pitchFamily="34" charset="0"/>
              </a:defRPr>
            </a:lvl5pPr>
            <a:lvl6pPr marL="2514600" indent="-228600" algn="ctr" defTabSz="873125"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defTabSz="873125"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defTabSz="873125"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defTabSz="873125" eaLnBrk="0" fontAlgn="base" hangingPunct="0">
              <a:spcBef>
                <a:spcPct val="50000"/>
              </a:spcBef>
              <a:spcAft>
                <a:spcPct val="0"/>
              </a:spcAft>
              <a:defRPr sz="2000" b="1">
                <a:solidFill>
                  <a:schemeClr val="tx1"/>
                </a:solidFill>
                <a:latin typeface="Arial" panose="020B0604020202020204" pitchFamily="34" charset="0"/>
              </a:defRPr>
            </a:lvl9pPr>
          </a:lstStyle>
          <a:p>
            <a:pPr>
              <a:spcBef>
                <a:spcPct val="0"/>
              </a:spcBef>
            </a:pPr>
            <a:r>
              <a:rPr lang="en-US" altLang="zh-CN" sz="3200" dirty="0">
                <a:ea typeface="宋体" panose="02010600030101010101" pitchFamily="2" charset="-122"/>
              </a:rPr>
              <a:t>Project Workflow : Steering Lock Housing</a:t>
            </a:r>
          </a:p>
        </p:txBody>
      </p:sp>
      <p:sp>
        <p:nvSpPr>
          <p:cNvPr id="58372" name="Text Box 3"/>
          <p:cNvSpPr txBox="1">
            <a:spLocks noChangeArrowheads="1"/>
          </p:cNvSpPr>
          <p:nvPr/>
        </p:nvSpPr>
        <p:spPr bwMode="auto">
          <a:xfrm>
            <a:off x="161925" y="1179513"/>
            <a:ext cx="1800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8373" name="Rectangle 8"/>
          <p:cNvSpPr>
            <a:spLocks noChangeArrowheads="1"/>
          </p:cNvSpPr>
          <p:nvPr/>
        </p:nvSpPr>
        <p:spPr bwMode="auto">
          <a:xfrm>
            <a:off x="7586663" y="966788"/>
            <a:ext cx="179387" cy="549275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Tree>
    <p:extLst>
      <p:ext uri="{BB962C8B-B14F-4D97-AF65-F5344CB8AC3E}">
        <p14:creationId xmlns:p14="http://schemas.microsoft.com/office/powerpoint/2010/main" val="405555158"/>
      </p:ext>
    </p:extLst>
  </p:cSld>
  <p:clrMapOvr>
    <a:masterClrMapping/>
  </p:clrMapOvr>
  <p:transition spd="med">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0" y="142651"/>
            <a:ext cx="9144000" cy="581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881" tIns="43941" rIns="87881" bIns="43941">
            <a:spAutoFit/>
          </a:bodyPr>
          <a:lstStyle>
            <a:lvl1pPr algn="ctr" defTabSz="873125">
              <a:spcBef>
                <a:spcPct val="50000"/>
              </a:spcBef>
              <a:defRPr sz="2000" b="1">
                <a:solidFill>
                  <a:schemeClr val="tx1"/>
                </a:solidFill>
                <a:latin typeface="Arial" panose="020B0604020202020204" pitchFamily="34" charset="0"/>
              </a:defRPr>
            </a:lvl1pPr>
            <a:lvl2pPr marL="742950" indent="-285750" algn="ctr" defTabSz="873125">
              <a:spcBef>
                <a:spcPct val="50000"/>
              </a:spcBef>
              <a:defRPr sz="2000" b="1">
                <a:solidFill>
                  <a:schemeClr val="tx1"/>
                </a:solidFill>
                <a:latin typeface="Arial" panose="020B0604020202020204" pitchFamily="34" charset="0"/>
              </a:defRPr>
            </a:lvl2pPr>
            <a:lvl3pPr marL="1143000" indent="-228600" algn="ctr" defTabSz="873125">
              <a:spcBef>
                <a:spcPct val="50000"/>
              </a:spcBef>
              <a:defRPr sz="2000" b="1">
                <a:solidFill>
                  <a:schemeClr val="tx1"/>
                </a:solidFill>
                <a:latin typeface="Arial" panose="020B0604020202020204" pitchFamily="34" charset="0"/>
              </a:defRPr>
            </a:lvl3pPr>
            <a:lvl4pPr marL="1600200" indent="-228600" algn="ctr" defTabSz="873125">
              <a:spcBef>
                <a:spcPct val="50000"/>
              </a:spcBef>
              <a:defRPr sz="2000" b="1">
                <a:solidFill>
                  <a:schemeClr val="tx1"/>
                </a:solidFill>
                <a:latin typeface="Arial" panose="020B0604020202020204" pitchFamily="34" charset="0"/>
              </a:defRPr>
            </a:lvl4pPr>
            <a:lvl5pPr marL="2057400" indent="-228600" algn="ctr" defTabSz="873125">
              <a:spcBef>
                <a:spcPct val="50000"/>
              </a:spcBef>
              <a:defRPr sz="2000" b="1">
                <a:solidFill>
                  <a:schemeClr val="tx1"/>
                </a:solidFill>
                <a:latin typeface="Arial" panose="020B0604020202020204" pitchFamily="34" charset="0"/>
              </a:defRPr>
            </a:lvl5pPr>
            <a:lvl6pPr marL="2514600" indent="-228600" algn="ctr" defTabSz="873125"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defTabSz="873125"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defTabSz="873125"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defTabSz="873125" eaLnBrk="0" fontAlgn="base" hangingPunct="0">
              <a:spcBef>
                <a:spcPct val="50000"/>
              </a:spcBef>
              <a:spcAft>
                <a:spcPct val="0"/>
              </a:spcAft>
              <a:defRPr sz="2000" b="1">
                <a:solidFill>
                  <a:schemeClr val="tx1"/>
                </a:solidFill>
                <a:latin typeface="Arial" panose="020B0604020202020204" pitchFamily="34" charset="0"/>
              </a:defRPr>
            </a:lvl9pPr>
          </a:lstStyle>
          <a:p>
            <a:pPr>
              <a:spcBef>
                <a:spcPct val="0"/>
              </a:spcBef>
            </a:pPr>
            <a:r>
              <a:rPr lang="en-US" altLang="zh-CN" sz="3200" dirty="0">
                <a:solidFill>
                  <a:schemeClr val="accent2"/>
                </a:solidFill>
                <a:ea typeface="宋体" panose="02010600030101010101" pitchFamily="2" charset="-122"/>
              </a:rPr>
              <a:t> </a:t>
            </a:r>
            <a:r>
              <a:rPr lang="en-US" altLang="zh-CN" dirty="0">
                <a:solidFill>
                  <a:schemeClr val="accent2"/>
                </a:solidFill>
                <a:ea typeface="宋体" panose="02010600030101010101" pitchFamily="2" charset="-122"/>
              </a:rPr>
              <a:t> </a:t>
            </a:r>
            <a:r>
              <a:rPr lang="en-US" altLang="zh-CN" sz="3200" dirty="0">
                <a:ea typeface="宋体" panose="02010600030101010101" pitchFamily="2" charset="-122"/>
              </a:rPr>
              <a:t>Project Workflow : Steering Lock Housing</a:t>
            </a:r>
          </a:p>
        </p:txBody>
      </p:sp>
      <p:sp>
        <p:nvSpPr>
          <p:cNvPr id="59395" name="Text Box 3"/>
          <p:cNvSpPr txBox="1">
            <a:spLocks noChangeArrowheads="1"/>
          </p:cNvSpPr>
          <p:nvPr/>
        </p:nvSpPr>
        <p:spPr bwMode="auto">
          <a:xfrm>
            <a:off x="161925" y="1179513"/>
            <a:ext cx="1800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a:ea typeface="宋体" panose="02010600030101010101" pitchFamily="2" charset="-122"/>
            </a:endParaRPr>
          </a:p>
        </p:txBody>
      </p:sp>
      <p:pic>
        <p:nvPicPr>
          <p:cNvPr id="59396" name="Picture 4" descr="huf Ford SCH GV-5H bk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8" y="1179513"/>
            <a:ext cx="6680200"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Text Box 5"/>
          <p:cNvSpPr txBox="1">
            <a:spLocks noChangeArrowheads="1"/>
          </p:cNvSpPr>
          <p:nvPr/>
        </p:nvSpPr>
        <p:spPr bwMode="auto">
          <a:xfrm>
            <a:off x="746125" y="5634038"/>
            <a:ext cx="47704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Metal insert solution to compensate the strength of the part</a:t>
            </a:r>
          </a:p>
        </p:txBody>
      </p:sp>
    </p:spTree>
    <p:extLst>
      <p:ext uri="{BB962C8B-B14F-4D97-AF65-F5344CB8AC3E}">
        <p14:creationId xmlns:p14="http://schemas.microsoft.com/office/powerpoint/2010/main" val="1021910671"/>
      </p:ext>
    </p:extLst>
  </p:cSld>
  <p:clrMapOvr>
    <a:masterClrMapping/>
  </p:clrMapOvr>
  <p:transition spd="med">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el 1"/>
          <p:cNvSpPr>
            <a:spLocks noGrp="1"/>
          </p:cNvSpPr>
          <p:nvPr>
            <p:ph type="title" idx="4294967295"/>
          </p:nvPr>
        </p:nvSpPr>
        <p:spPr bwMode="auto">
          <a:xfrm>
            <a:off x="0" y="-12700"/>
            <a:ext cx="9144000" cy="838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de-DE" sz="2800" b="1"/>
              <a:t>Disclaimer</a:t>
            </a:r>
          </a:p>
        </p:txBody>
      </p:sp>
      <p:sp>
        <p:nvSpPr>
          <p:cNvPr id="63491" name="Textfeld 1"/>
          <p:cNvSpPr txBox="1">
            <a:spLocks noChangeArrowheads="1"/>
          </p:cNvSpPr>
          <p:nvPr/>
        </p:nvSpPr>
        <p:spPr bwMode="auto">
          <a:xfrm>
            <a:off x="246063" y="1125538"/>
            <a:ext cx="865187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a:r>
              <a:rPr lang="en-GB" altLang="de-DE" sz="1800">
                <a:cs typeface="Arial" panose="020B0604020202020204" pitchFamily="34" charset="0"/>
              </a:rPr>
              <a:t>The information contained in this publication is based on our present know-ledge and experience. The given figures and data are guidance values and do not represent binding material specifications. No warranties of any kind, either express or implied, including warranties of merchantability or fitness for a particular purpose, are  given regarding products, design, data and information. The customer is not released from his obligation to  investigate the products fitness and  the suitability for the intended application, compliance with legal requirements and intellectual property rights. We reserve the right to change the information at any time and without prior notice. The information in this publication is not to be considered a contractual obligation and any liability whatsoever is expressly declined. For further questions about our products please contact our experts.</a:t>
            </a:r>
          </a:p>
        </p:txBody>
      </p:sp>
    </p:spTree>
    <p:extLst>
      <p:ext uri="{BB962C8B-B14F-4D97-AF65-F5344CB8AC3E}">
        <p14:creationId xmlns:p14="http://schemas.microsoft.com/office/powerpoint/2010/main" val="108531211"/>
      </p:ext>
    </p:extLst>
  </p:cSld>
  <p:clrMapOvr>
    <a:masterClrMapping/>
  </p:clrMapOvr>
  <p:transition spd="med">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33"/>
          <p:cNvSpPr txBox="1">
            <a:spLocks noChangeArrowheads="1"/>
          </p:cNvSpPr>
          <p:nvPr/>
        </p:nvSpPr>
        <p:spPr bwMode="auto">
          <a:xfrm>
            <a:off x="179388" y="1096963"/>
            <a:ext cx="5292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sz="2400">
                <a:ea typeface="宋体" panose="02010600030101010101" pitchFamily="2" charset="-122"/>
              </a:rPr>
              <a:t>Simulation VS molding trial results</a:t>
            </a:r>
          </a:p>
        </p:txBody>
      </p:sp>
      <p:sp>
        <p:nvSpPr>
          <p:cNvPr id="35843" name="Rectangle 5"/>
          <p:cNvSpPr>
            <a:spLocks noChangeArrowheads="1"/>
          </p:cNvSpPr>
          <p:nvPr/>
        </p:nvSpPr>
        <p:spPr bwMode="auto">
          <a:xfrm>
            <a:off x="0" y="-96838"/>
            <a:ext cx="9144000" cy="904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881" tIns="43941" rIns="87881" bIns="43941">
            <a:spAutoFit/>
          </a:bodyPr>
          <a:lstStyle>
            <a:lvl1pPr algn="ctr" defTabSz="873125">
              <a:spcBef>
                <a:spcPct val="50000"/>
              </a:spcBef>
              <a:defRPr sz="2000" b="1">
                <a:solidFill>
                  <a:schemeClr val="tx1"/>
                </a:solidFill>
                <a:latin typeface="Arial" panose="020B0604020202020204" pitchFamily="34" charset="0"/>
              </a:defRPr>
            </a:lvl1pPr>
            <a:lvl2pPr marL="742950" indent="-285750" algn="ctr" defTabSz="873125">
              <a:spcBef>
                <a:spcPct val="50000"/>
              </a:spcBef>
              <a:defRPr sz="2000" b="1">
                <a:solidFill>
                  <a:schemeClr val="tx1"/>
                </a:solidFill>
                <a:latin typeface="Arial" panose="020B0604020202020204" pitchFamily="34" charset="0"/>
              </a:defRPr>
            </a:lvl2pPr>
            <a:lvl3pPr marL="1143000" indent="-228600" algn="ctr" defTabSz="873125">
              <a:spcBef>
                <a:spcPct val="50000"/>
              </a:spcBef>
              <a:defRPr sz="2000" b="1">
                <a:solidFill>
                  <a:schemeClr val="tx1"/>
                </a:solidFill>
                <a:latin typeface="Arial" panose="020B0604020202020204" pitchFamily="34" charset="0"/>
              </a:defRPr>
            </a:lvl3pPr>
            <a:lvl4pPr marL="1600200" indent="-228600" algn="ctr" defTabSz="873125">
              <a:spcBef>
                <a:spcPct val="50000"/>
              </a:spcBef>
              <a:defRPr sz="2000" b="1">
                <a:solidFill>
                  <a:schemeClr val="tx1"/>
                </a:solidFill>
                <a:latin typeface="Arial" panose="020B0604020202020204" pitchFamily="34" charset="0"/>
              </a:defRPr>
            </a:lvl4pPr>
            <a:lvl5pPr marL="2057400" indent="-228600" algn="ctr" defTabSz="873125">
              <a:spcBef>
                <a:spcPct val="50000"/>
              </a:spcBef>
              <a:defRPr sz="2000" b="1">
                <a:solidFill>
                  <a:schemeClr val="tx1"/>
                </a:solidFill>
                <a:latin typeface="Arial" panose="020B0604020202020204" pitchFamily="34" charset="0"/>
              </a:defRPr>
            </a:lvl5pPr>
            <a:lvl6pPr marL="2514600" indent="-228600" algn="ctr" defTabSz="873125"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defTabSz="873125"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defTabSz="873125"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defTabSz="873125" eaLnBrk="0" fontAlgn="base" hangingPunct="0">
              <a:spcBef>
                <a:spcPct val="50000"/>
              </a:spcBef>
              <a:spcAft>
                <a:spcPct val="0"/>
              </a:spcAft>
              <a:defRPr sz="2000" b="1">
                <a:solidFill>
                  <a:schemeClr val="tx1"/>
                </a:solidFill>
                <a:latin typeface="Arial" panose="020B0604020202020204" pitchFamily="34" charset="0"/>
              </a:defRPr>
            </a:lvl9pPr>
          </a:lstStyle>
          <a:p>
            <a:pPr>
              <a:spcBef>
                <a:spcPct val="0"/>
              </a:spcBef>
            </a:pPr>
            <a:endParaRPr lang="en-US" altLang="zh-TW" dirty="0">
              <a:solidFill>
                <a:srgbClr val="0000FF"/>
              </a:solidFill>
              <a:ea typeface="PMingLiU" panose="02020500000000000000" pitchFamily="18" charset="-120"/>
            </a:endParaRPr>
          </a:p>
          <a:p>
            <a:pPr>
              <a:spcBef>
                <a:spcPct val="0"/>
              </a:spcBef>
            </a:pPr>
            <a:r>
              <a:rPr lang="en-US" altLang="zh-CN" sz="3200" dirty="0">
                <a:ea typeface="宋体" panose="02010600030101010101" pitchFamily="2" charset="-122"/>
              </a:rPr>
              <a:t>Moldflow Support:  Warpage Prediction</a:t>
            </a:r>
            <a:r>
              <a:rPr lang="en-US" altLang="zh-CN" sz="3300" dirty="0">
                <a:solidFill>
                  <a:schemeClr val="accent2"/>
                </a:solidFill>
                <a:ea typeface="宋体" panose="02010600030101010101" pitchFamily="2" charset="-122"/>
              </a:rPr>
              <a:t> </a:t>
            </a:r>
          </a:p>
        </p:txBody>
      </p:sp>
      <p:pic>
        <p:nvPicPr>
          <p:cNvPr id="3584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349500"/>
            <a:ext cx="353695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 Box 10"/>
          <p:cNvSpPr txBox="1">
            <a:spLocks noChangeArrowheads="1"/>
          </p:cNvSpPr>
          <p:nvPr/>
        </p:nvSpPr>
        <p:spPr bwMode="auto">
          <a:xfrm>
            <a:off x="0" y="5057775"/>
            <a:ext cx="4454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Calculated gap between two parts</a:t>
            </a:r>
          </a:p>
        </p:txBody>
      </p:sp>
      <p:grpSp>
        <p:nvGrpSpPr>
          <p:cNvPr id="204812" name="Group 12"/>
          <p:cNvGrpSpPr>
            <a:grpSpLocks/>
          </p:cNvGrpSpPr>
          <p:nvPr/>
        </p:nvGrpSpPr>
        <p:grpSpPr bwMode="auto">
          <a:xfrm>
            <a:off x="4751388" y="2349500"/>
            <a:ext cx="4051300" cy="3079750"/>
            <a:chOff x="2993" y="1480"/>
            <a:chExt cx="2552" cy="1940"/>
          </a:xfrm>
        </p:grpSpPr>
        <p:pic>
          <p:nvPicPr>
            <p:cNvPr id="35847" name="Picture 9" descr="20130530_095751_副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3" y="1480"/>
              <a:ext cx="2402" cy="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Text Box 11"/>
            <p:cNvSpPr txBox="1">
              <a:spLocks noChangeArrowheads="1"/>
            </p:cNvSpPr>
            <p:nvPr/>
          </p:nvSpPr>
          <p:spPr bwMode="auto">
            <a:xfrm>
              <a:off x="2993" y="3170"/>
              <a:ext cx="25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Gap between two injected parts</a:t>
              </a:r>
            </a:p>
          </p:txBody>
        </p:sp>
      </p:grpSp>
    </p:spTree>
    <p:extLst>
      <p:ext uri="{BB962C8B-B14F-4D97-AF65-F5344CB8AC3E}">
        <p14:creationId xmlns:p14="http://schemas.microsoft.com/office/powerpoint/2010/main" val="3262187264"/>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04812"/>
                                        </p:tgtEl>
                                        <p:attrNameLst>
                                          <p:attrName>style.visibility</p:attrName>
                                        </p:attrNameLst>
                                      </p:cBhvr>
                                      <p:to>
                                        <p:strVal val="visible"/>
                                      </p:to>
                                    </p:set>
                                    <p:anim calcmode="lin" valueType="num">
                                      <p:cBhvr additive="base">
                                        <p:cTn id="7" dur="500" fill="hold"/>
                                        <p:tgtEl>
                                          <p:spTgt spid="204812"/>
                                        </p:tgtEl>
                                        <p:attrNameLst>
                                          <p:attrName>ppt_x</p:attrName>
                                        </p:attrNameLst>
                                      </p:cBhvr>
                                      <p:tavLst>
                                        <p:tav tm="0">
                                          <p:val>
                                            <p:strVal val="1+#ppt_w/2"/>
                                          </p:val>
                                        </p:tav>
                                        <p:tav tm="100000">
                                          <p:val>
                                            <p:strVal val="#ppt_x"/>
                                          </p:val>
                                        </p:tav>
                                      </p:tavLst>
                                    </p:anim>
                                    <p:anim calcmode="lin" valueType="num">
                                      <p:cBhvr additive="base">
                                        <p:cTn id="8" dur="500" fill="hold"/>
                                        <p:tgtEl>
                                          <p:spTgt spid="2048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ChangeArrowheads="1"/>
          </p:cNvSpPr>
          <p:nvPr/>
        </p:nvSpPr>
        <p:spPr bwMode="auto">
          <a:xfrm>
            <a:off x="0" y="-96838"/>
            <a:ext cx="9144000" cy="904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881" tIns="43941" rIns="87881" bIns="43941">
            <a:spAutoFit/>
          </a:bodyPr>
          <a:lstStyle>
            <a:lvl1pPr algn="ctr" defTabSz="873125">
              <a:spcBef>
                <a:spcPct val="50000"/>
              </a:spcBef>
              <a:defRPr sz="2000" b="1">
                <a:solidFill>
                  <a:schemeClr val="tx1"/>
                </a:solidFill>
                <a:latin typeface="Arial" panose="020B0604020202020204" pitchFamily="34" charset="0"/>
              </a:defRPr>
            </a:lvl1pPr>
            <a:lvl2pPr marL="742950" indent="-285750" algn="ctr" defTabSz="873125">
              <a:spcBef>
                <a:spcPct val="50000"/>
              </a:spcBef>
              <a:defRPr sz="2000" b="1">
                <a:solidFill>
                  <a:schemeClr val="tx1"/>
                </a:solidFill>
                <a:latin typeface="Arial" panose="020B0604020202020204" pitchFamily="34" charset="0"/>
              </a:defRPr>
            </a:lvl2pPr>
            <a:lvl3pPr marL="1143000" indent="-228600" algn="ctr" defTabSz="873125">
              <a:spcBef>
                <a:spcPct val="50000"/>
              </a:spcBef>
              <a:defRPr sz="2000" b="1">
                <a:solidFill>
                  <a:schemeClr val="tx1"/>
                </a:solidFill>
                <a:latin typeface="Arial" panose="020B0604020202020204" pitchFamily="34" charset="0"/>
              </a:defRPr>
            </a:lvl3pPr>
            <a:lvl4pPr marL="1600200" indent="-228600" algn="ctr" defTabSz="873125">
              <a:spcBef>
                <a:spcPct val="50000"/>
              </a:spcBef>
              <a:defRPr sz="2000" b="1">
                <a:solidFill>
                  <a:schemeClr val="tx1"/>
                </a:solidFill>
                <a:latin typeface="Arial" panose="020B0604020202020204" pitchFamily="34" charset="0"/>
              </a:defRPr>
            </a:lvl4pPr>
            <a:lvl5pPr marL="2057400" indent="-228600" algn="ctr" defTabSz="873125">
              <a:spcBef>
                <a:spcPct val="50000"/>
              </a:spcBef>
              <a:defRPr sz="2000" b="1">
                <a:solidFill>
                  <a:schemeClr val="tx1"/>
                </a:solidFill>
                <a:latin typeface="Arial" panose="020B0604020202020204" pitchFamily="34" charset="0"/>
              </a:defRPr>
            </a:lvl5pPr>
            <a:lvl6pPr marL="2514600" indent="-228600" algn="ctr" defTabSz="873125"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defTabSz="873125"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defTabSz="873125"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defTabSz="873125" eaLnBrk="0" fontAlgn="base" hangingPunct="0">
              <a:spcBef>
                <a:spcPct val="50000"/>
              </a:spcBef>
              <a:spcAft>
                <a:spcPct val="0"/>
              </a:spcAft>
              <a:defRPr sz="2000" b="1">
                <a:solidFill>
                  <a:schemeClr val="tx1"/>
                </a:solidFill>
                <a:latin typeface="Arial" panose="020B0604020202020204" pitchFamily="34" charset="0"/>
              </a:defRPr>
            </a:lvl9pPr>
          </a:lstStyle>
          <a:p>
            <a:pPr>
              <a:spcBef>
                <a:spcPct val="0"/>
              </a:spcBef>
            </a:pPr>
            <a:endParaRPr lang="en-US" altLang="zh-TW" dirty="0">
              <a:solidFill>
                <a:srgbClr val="0000FF"/>
              </a:solidFill>
              <a:ea typeface="PMingLiU" panose="02020500000000000000" pitchFamily="18" charset="-120"/>
            </a:endParaRPr>
          </a:p>
          <a:p>
            <a:pPr>
              <a:spcBef>
                <a:spcPct val="0"/>
              </a:spcBef>
            </a:pPr>
            <a:r>
              <a:rPr lang="en-US" altLang="zh-CN" sz="2800" dirty="0">
                <a:ea typeface="宋体" panose="02010600030101010101" pitchFamily="2" charset="-122"/>
              </a:rPr>
              <a:t>Moldflow Support:  Gating System Optimization</a:t>
            </a:r>
            <a:r>
              <a:rPr lang="en-US" altLang="zh-CN" sz="3300" dirty="0">
                <a:solidFill>
                  <a:schemeClr val="accent2"/>
                </a:solidFill>
                <a:ea typeface="宋体" panose="02010600030101010101" pitchFamily="2" charset="-122"/>
              </a:rPr>
              <a:t> </a:t>
            </a:r>
          </a:p>
        </p:txBody>
      </p:sp>
      <p:graphicFrame>
        <p:nvGraphicFramePr>
          <p:cNvPr id="36867" name="Object 10"/>
          <p:cNvGraphicFramePr>
            <a:graphicFrameLocks noChangeAspect="1"/>
          </p:cNvGraphicFramePr>
          <p:nvPr/>
        </p:nvGraphicFramePr>
        <p:xfrm>
          <a:off x="611188" y="1089025"/>
          <a:ext cx="4456112" cy="2809875"/>
        </p:xfrm>
        <a:graphic>
          <a:graphicData uri="http://schemas.openxmlformats.org/presentationml/2006/ole">
            <mc:AlternateContent xmlns:mc="http://schemas.openxmlformats.org/markup-compatibility/2006">
              <mc:Choice xmlns:v="urn:schemas-microsoft-com:vml" Requires="v">
                <p:oleObj name="Bitmap Image" r:id="rId2" imgW="5334745" imgH="3362794" progId="Paint.Picture">
                  <p:embed/>
                </p:oleObj>
              </mc:Choice>
              <mc:Fallback>
                <p:oleObj name="Bitmap Image" r:id="rId2" imgW="5334745" imgH="3362794" progId="Paint.Picture">
                  <p:embed/>
                  <p:pic>
                    <p:nvPicPr>
                      <p:cNvPr id="36867"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089025"/>
                        <a:ext cx="4456112"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6868" name="Picture 12" descr="assembly_J12039233"/>
          <p:cNvPicPr>
            <a:picLocks noChangeAspect="1" noChangeArrowheads="1"/>
          </p:cNvPicPr>
          <p:nvPr/>
        </p:nvPicPr>
        <p:blipFill>
          <a:blip r:embed="rId4">
            <a:extLst>
              <a:ext uri="{28A0092B-C50C-407E-A947-70E740481C1C}">
                <a14:useLocalDpi xmlns:a14="http://schemas.microsoft.com/office/drawing/2010/main" val="0"/>
              </a:ext>
            </a:extLst>
          </a:blip>
          <a:srcRect l="4640" t="6390" r="3528" b="12631"/>
          <a:stretch>
            <a:fillRect/>
          </a:stretch>
        </p:blipFill>
        <p:spPr bwMode="auto">
          <a:xfrm>
            <a:off x="6011863" y="3763963"/>
            <a:ext cx="3016250" cy="1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13" descr="tube"/>
          <p:cNvPicPr>
            <a:picLocks noChangeAspect="1" noChangeArrowheads="1"/>
          </p:cNvPicPr>
          <p:nvPr/>
        </p:nvPicPr>
        <p:blipFill>
          <a:blip r:embed="rId5">
            <a:extLst>
              <a:ext uri="{28A0092B-C50C-407E-A947-70E740481C1C}">
                <a14:useLocalDpi xmlns:a14="http://schemas.microsoft.com/office/drawing/2010/main" val="0"/>
              </a:ext>
            </a:extLst>
          </a:blip>
          <a:srcRect l="4797" t="12436" r="3198" b="14996"/>
          <a:stretch>
            <a:fillRect/>
          </a:stretch>
        </p:blipFill>
        <p:spPr bwMode="auto">
          <a:xfrm>
            <a:off x="161925" y="3898900"/>
            <a:ext cx="310515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14" descr="bracket"/>
          <p:cNvPicPr>
            <a:picLocks noChangeAspect="1" noChangeArrowheads="1"/>
          </p:cNvPicPr>
          <p:nvPr/>
        </p:nvPicPr>
        <p:blipFill>
          <a:blip r:embed="rId6">
            <a:clrChange>
              <a:clrFrom>
                <a:srgbClr val="B4CDE1"/>
              </a:clrFrom>
              <a:clrTo>
                <a:srgbClr val="B4CDE1">
                  <a:alpha val="0"/>
                </a:srgbClr>
              </a:clrTo>
            </a:clrChange>
            <a:extLst>
              <a:ext uri="{28A0092B-C50C-407E-A947-70E740481C1C}">
                <a14:useLocalDpi xmlns:a14="http://schemas.microsoft.com/office/drawing/2010/main" val="0"/>
              </a:ext>
            </a:extLst>
          </a:blip>
          <a:srcRect l="4457" t="11417" r="27623" b="10767"/>
          <a:stretch>
            <a:fillRect/>
          </a:stretch>
        </p:blipFill>
        <p:spPr bwMode="auto">
          <a:xfrm>
            <a:off x="3375025" y="3898900"/>
            <a:ext cx="2322513"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Text Box 15"/>
          <p:cNvSpPr txBox="1">
            <a:spLocks noChangeArrowheads="1"/>
          </p:cNvSpPr>
          <p:nvPr/>
        </p:nvSpPr>
        <p:spPr bwMode="auto">
          <a:xfrm>
            <a:off x="0" y="5473700"/>
            <a:ext cx="3105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3D blow molding</a:t>
            </a:r>
          </a:p>
        </p:txBody>
      </p:sp>
      <p:sp>
        <p:nvSpPr>
          <p:cNvPr id="36872" name="Text Box 16"/>
          <p:cNvSpPr txBox="1">
            <a:spLocks noChangeArrowheads="1"/>
          </p:cNvSpPr>
          <p:nvPr/>
        </p:nvSpPr>
        <p:spPr bwMode="auto">
          <a:xfrm>
            <a:off x="4572000" y="5608638"/>
            <a:ext cx="3105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Overmouldling</a:t>
            </a:r>
          </a:p>
        </p:txBody>
      </p:sp>
      <p:sp>
        <p:nvSpPr>
          <p:cNvPr id="36873" name="Text Box 17"/>
          <p:cNvSpPr txBox="1">
            <a:spLocks noChangeArrowheads="1"/>
          </p:cNvSpPr>
          <p:nvPr/>
        </p:nvSpPr>
        <p:spPr bwMode="auto">
          <a:xfrm>
            <a:off x="4751388" y="1449388"/>
            <a:ext cx="427672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EMS solution:</a:t>
            </a:r>
          </a:p>
          <a:p>
            <a:pPr algn="l"/>
            <a:r>
              <a:rPr lang="en-US" altLang="zh-CN">
                <a:ea typeface="宋体" panose="02010600030101010101" pitchFamily="2" charset="-122"/>
              </a:rPr>
              <a:t>Material: Tube Grilon EBGM-20H</a:t>
            </a:r>
          </a:p>
          <a:p>
            <a:r>
              <a:rPr lang="en-US" altLang="zh-CN">
                <a:ea typeface="宋体" panose="02010600030101010101" pitchFamily="2" charset="-122"/>
              </a:rPr>
              <a:t>                Bracket Grilon BG-15 FC</a:t>
            </a:r>
          </a:p>
        </p:txBody>
      </p:sp>
    </p:spTree>
    <p:extLst>
      <p:ext uri="{BB962C8B-B14F-4D97-AF65-F5344CB8AC3E}">
        <p14:creationId xmlns:p14="http://schemas.microsoft.com/office/powerpoint/2010/main" val="2570049127"/>
      </p:ext>
    </p:extLst>
  </p:cSld>
  <p:clrMapOvr>
    <a:masterClrMapping/>
  </p:clrMapOvr>
  <p:transition spd="med">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4" descr="IMG_24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 y="3805238"/>
            <a:ext cx="376237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2"/>
          <p:cNvSpPr>
            <a:spLocks noChangeArrowheads="1"/>
          </p:cNvSpPr>
          <p:nvPr/>
        </p:nvSpPr>
        <p:spPr bwMode="auto">
          <a:xfrm>
            <a:off x="0" y="-96838"/>
            <a:ext cx="9144000" cy="904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881" tIns="43941" rIns="87881" bIns="43941">
            <a:spAutoFit/>
          </a:bodyPr>
          <a:lstStyle>
            <a:lvl1pPr algn="ctr" defTabSz="873125">
              <a:spcBef>
                <a:spcPct val="50000"/>
              </a:spcBef>
              <a:defRPr sz="2000" b="1">
                <a:solidFill>
                  <a:schemeClr val="tx1"/>
                </a:solidFill>
                <a:latin typeface="Arial" panose="020B0604020202020204" pitchFamily="34" charset="0"/>
              </a:defRPr>
            </a:lvl1pPr>
            <a:lvl2pPr marL="742950" indent="-285750" algn="ctr" defTabSz="873125">
              <a:spcBef>
                <a:spcPct val="50000"/>
              </a:spcBef>
              <a:defRPr sz="2000" b="1">
                <a:solidFill>
                  <a:schemeClr val="tx1"/>
                </a:solidFill>
                <a:latin typeface="Arial" panose="020B0604020202020204" pitchFamily="34" charset="0"/>
              </a:defRPr>
            </a:lvl2pPr>
            <a:lvl3pPr marL="1143000" indent="-228600" algn="ctr" defTabSz="873125">
              <a:spcBef>
                <a:spcPct val="50000"/>
              </a:spcBef>
              <a:defRPr sz="2000" b="1">
                <a:solidFill>
                  <a:schemeClr val="tx1"/>
                </a:solidFill>
                <a:latin typeface="Arial" panose="020B0604020202020204" pitchFamily="34" charset="0"/>
              </a:defRPr>
            </a:lvl3pPr>
            <a:lvl4pPr marL="1600200" indent="-228600" algn="ctr" defTabSz="873125">
              <a:spcBef>
                <a:spcPct val="50000"/>
              </a:spcBef>
              <a:defRPr sz="2000" b="1">
                <a:solidFill>
                  <a:schemeClr val="tx1"/>
                </a:solidFill>
                <a:latin typeface="Arial" panose="020B0604020202020204" pitchFamily="34" charset="0"/>
              </a:defRPr>
            </a:lvl4pPr>
            <a:lvl5pPr marL="2057400" indent="-228600" algn="ctr" defTabSz="873125">
              <a:spcBef>
                <a:spcPct val="50000"/>
              </a:spcBef>
              <a:defRPr sz="2000" b="1">
                <a:solidFill>
                  <a:schemeClr val="tx1"/>
                </a:solidFill>
                <a:latin typeface="Arial" panose="020B0604020202020204" pitchFamily="34" charset="0"/>
              </a:defRPr>
            </a:lvl5pPr>
            <a:lvl6pPr marL="2514600" indent="-228600" algn="ctr" defTabSz="873125"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defTabSz="873125"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defTabSz="873125"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defTabSz="873125" eaLnBrk="0" fontAlgn="base" hangingPunct="0">
              <a:spcBef>
                <a:spcPct val="50000"/>
              </a:spcBef>
              <a:spcAft>
                <a:spcPct val="0"/>
              </a:spcAft>
              <a:defRPr sz="2000" b="1">
                <a:solidFill>
                  <a:schemeClr val="tx1"/>
                </a:solidFill>
                <a:latin typeface="Arial" panose="020B0604020202020204" pitchFamily="34" charset="0"/>
              </a:defRPr>
            </a:lvl9pPr>
          </a:lstStyle>
          <a:p>
            <a:pPr>
              <a:spcBef>
                <a:spcPct val="0"/>
              </a:spcBef>
            </a:pPr>
            <a:endParaRPr lang="en-US" altLang="zh-TW" dirty="0">
              <a:solidFill>
                <a:srgbClr val="0000FF"/>
              </a:solidFill>
              <a:ea typeface="PMingLiU" panose="02020500000000000000" pitchFamily="18" charset="-120"/>
            </a:endParaRPr>
          </a:p>
          <a:p>
            <a:pPr>
              <a:spcBef>
                <a:spcPct val="0"/>
              </a:spcBef>
            </a:pPr>
            <a:r>
              <a:rPr lang="en-US" altLang="zh-CN" sz="2800" dirty="0">
                <a:ea typeface="宋体" panose="02010600030101010101" pitchFamily="2" charset="-122"/>
              </a:rPr>
              <a:t>Moldflow Support:  Gating System Optimization</a:t>
            </a:r>
            <a:r>
              <a:rPr lang="en-US" altLang="zh-CN" sz="3300" dirty="0">
                <a:solidFill>
                  <a:schemeClr val="accent2"/>
                </a:solidFill>
                <a:ea typeface="宋体" panose="02010600030101010101" pitchFamily="2" charset="-122"/>
              </a:rPr>
              <a:t> </a:t>
            </a:r>
          </a:p>
        </p:txBody>
      </p:sp>
      <p:pic>
        <p:nvPicPr>
          <p:cNvPr id="37892" name="Picture 3" descr="IMG_24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 y="982663"/>
            <a:ext cx="376237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ext Box 4"/>
          <p:cNvSpPr txBox="1">
            <a:spLocks noChangeArrowheads="1"/>
          </p:cNvSpPr>
          <p:nvPr/>
        </p:nvSpPr>
        <p:spPr bwMode="auto">
          <a:xfrm>
            <a:off x="115888" y="3340100"/>
            <a:ext cx="4051300" cy="581025"/>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a:r>
              <a:rPr lang="en-US" altLang="zh-CN" sz="1600">
                <a:ea typeface="宋体" panose="02010600030101010101" pitchFamily="2" charset="-122"/>
              </a:rPr>
              <a:t>The tube is remelted during overmouldling.</a:t>
            </a:r>
          </a:p>
        </p:txBody>
      </p:sp>
      <p:pic>
        <p:nvPicPr>
          <p:cNvPr id="37894" name="Picture 5" descr="Snap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975" y="982663"/>
            <a:ext cx="34925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Text Box 6"/>
          <p:cNvSpPr txBox="1">
            <a:spLocks noChangeArrowheads="1"/>
          </p:cNvSpPr>
          <p:nvPr/>
        </p:nvSpPr>
        <p:spPr bwMode="auto">
          <a:xfrm>
            <a:off x="5067300" y="3024188"/>
            <a:ext cx="1800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Original gate</a:t>
            </a:r>
          </a:p>
        </p:txBody>
      </p:sp>
      <p:pic>
        <p:nvPicPr>
          <p:cNvPr id="37896" name="Picture 15" descr="Snap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805238"/>
            <a:ext cx="333057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7" name="Text Box 16"/>
          <p:cNvSpPr txBox="1">
            <a:spLocks noChangeArrowheads="1"/>
          </p:cNvSpPr>
          <p:nvPr/>
        </p:nvSpPr>
        <p:spPr bwMode="auto">
          <a:xfrm>
            <a:off x="4167188" y="5859463"/>
            <a:ext cx="22050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Optimized gate</a:t>
            </a:r>
          </a:p>
        </p:txBody>
      </p:sp>
      <p:sp>
        <p:nvSpPr>
          <p:cNvPr id="37898" name="Text Box 17"/>
          <p:cNvSpPr txBox="1">
            <a:spLocks noChangeArrowheads="1"/>
          </p:cNvSpPr>
          <p:nvPr/>
        </p:nvSpPr>
        <p:spPr bwMode="auto">
          <a:xfrm>
            <a:off x="115888" y="6046788"/>
            <a:ext cx="4051300" cy="581025"/>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a:r>
              <a:rPr lang="en-US" altLang="zh-CN" sz="1600">
                <a:ea typeface="宋体" panose="02010600030101010101" pitchFamily="2" charset="-122"/>
              </a:rPr>
              <a:t>By optimizing gating system and process, problems have been solved!</a:t>
            </a:r>
          </a:p>
        </p:txBody>
      </p:sp>
    </p:spTree>
    <p:extLst>
      <p:ext uri="{BB962C8B-B14F-4D97-AF65-F5344CB8AC3E}">
        <p14:creationId xmlns:p14="http://schemas.microsoft.com/office/powerpoint/2010/main" val="2168266280"/>
      </p:ext>
    </p:extLst>
  </p:cSld>
  <p:clrMapOvr>
    <a:masterClrMapping/>
  </p:clrMapOvr>
  <p:transition spd="med">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17"/>
          <p:cNvGrpSpPr>
            <a:grpSpLocks/>
          </p:cNvGrpSpPr>
          <p:nvPr/>
        </p:nvGrpSpPr>
        <p:grpSpPr bwMode="auto">
          <a:xfrm>
            <a:off x="250825" y="1089025"/>
            <a:ext cx="4275138" cy="2590800"/>
            <a:chOff x="2852" y="2206"/>
            <a:chExt cx="2693" cy="1632"/>
          </a:xfrm>
        </p:grpSpPr>
        <p:pic>
          <p:nvPicPr>
            <p:cNvPr id="38924" name="Picture 18" descr="Snap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 y="2206"/>
              <a:ext cx="2693"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5" name="Oval 19"/>
            <p:cNvSpPr>
              <a:spLocks noChangeArrowheads="1"/>
            </p:cNvSpPr>
            <p:nvPr/>
          </p:nvSpPr>
          <p:spPr bwMode="auto">
            <a:xfrm>
              <a:off x="3901" y="2982"/>
              <a:ext cx="823" cy="369"/>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pic>
        <p:nvPicPr>
          <p:cNvPr id="38915"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1235075"/>
            <a:ext cx="4184650" cy="254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6" name="Rectangle 2"/>
          <p:cNvSpPr>
            <a:spLocks noChangeArrowheads="1"/>
          </p:cNvSpPr>
          <p:nvPr/>
        </p:nvSpPr>
        <p:spPr bwMode="auto">
          <a:xfrm>
            <a:off x="0" y="-96838"/>
            <a:ext cx="9144000" cy="904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881" tIns="43941" rIns="87881" bIns="43941">
            <a:spAutoFit/>
          </a:bodyPr>
          <a:lstStyle>
            <a:lvl1pPr algn="ctr" defTabSz="873125">
              <a:spcBef>
                <a:spcPct val="50000"/>
              </a:spcBef>
              <a:defRPr sz="2000" b="1">
                <a:solidFill>
                  <a:schemeClr val="tx1"/>
                </a:solidFill>
                <a:latin typeface="Arial" panose="020B0604020202020204" pitchFamily="34" charset="0"/>
              </a:defRPr>
            </a:lvl1pPr>
            <a:lvl2pPr marL="742950" indent="-285750" algn="ctr" defTabSz="873125">
              <a:spcBef>
                <a:spcPct val="50000"/>
              </a:spcBef>
              <a:defRPr sz="2000" b="1">
                <a:solidFill>
                  <a:schemeClr val="tx1"/>
                </a:solidFill>
                <a:latin typeface="Arial" panose="020B0604020202020204" pitchFamily="34" charset="0"/>
              </a:defRPr>
            </a:lvl2pPr>
            <a:lvl3pPr marL="1143000" indent="-228600" algn="ctr" defTabSz="873125">
              <a:spcBef>
                <a:spcPct val="50000"/>
              </a:spcBef>
              <a:defRPr sz="2000" b="1">
                <a:solidFill>
                  <a:schemeClr val="tx1"/>
                </a:solidFill>
                <a:latin typeface="Arial" panose="020B0604020202020204" pitchFamily="34" charset="0"/>
              </a:defRPr>
            </a:lvl3pPr>
            <a:lvl4pPr marL="1600200" indent="-228600" algn="ctr" defTabSz="873125">
              <a:spcBef>
                <a:spcPct val="50000"/>
              </a:spcBef>
              <a:defRPr sz="2000" b="1">
                <a:solidFill>
                  <a:schemeClr val="tx1"/>
                </a:solidFill>
                <a:latin typeface="Arial" panose="020B0604020202020204" pitchFamily="34" charset="0"/>
              </a:defRPr>
            </a:lvl4pPr>
            <a:lvl5pPr marL="2057400" indent="-228600" algn="ctr" defTabSz="873125">
              <a:spcBef>
                <a:spcPct val="50000"/>
              </a:spcBef>
              <a:defRPr sz="2000" b="1">
                <a:solidFill>
                  <a:schemeClr val="tx1"/>
                </a:solidFill>
                <a:latin typeface="Arial" panose="020B0604020202020204" pitchFamily="34" charset="0"/>
              </a:defRPr>
            </a:lvl5pPr>
            <a:lvl6pPr marL="2514600" indent="-228600" algn="ctr" defTabSz="873125"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defTabSz="873125"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defTabSz="873125"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defTabSz="873125" eaLnBrk="0" fontAlgn="base" hangingPunct="0">
              <a:spcBef>
                <a:spcPct val="50000"/>
              </a:spcBef>
              <a:spcAft>
                <a:spcPct val="0"/>
              </a:spcAft>
              <a:defRPr sz="2000" b="1">
                <a:solidFill>
                  <a:schemeClr val="tx1"/>
                </a:solidFill>
                <a:latin typeface="Arial" panose="020B0604020202020204" pitchFamily="34" charset="0"/>
              </a:defRPr>
            </a:lvl9pPr>
          </a:lstStyle>
          <a:p>
            <a:pPr>
              <a:spcBef>
                <a:spcPct val="0"/>
              </a:spcBef>
            </a:pPr>
            <a:endParaRPr lang="en-US" altLang="zh-TW" dirty="0">
              <a:solidFill>
                <a:srgbClr val="0000FF"/>
              </a:solidFill>
              <a:ea typeface="PMingLiU" panose="02020500000000000000" pitchFamily="18" charset="-120"/>
            </a:endParaRPr>
          </a:p>
          <a:p>
            <a:pPr>
              <a:spcBef>
                <a:spcPct val="0"/>
              </a:spcBef>
            </a:pPr>
            <a:r>
              <a:rPr lang="en-US" altLang="zh-CN" sz="2800" dirty="0">
                <a:ea typeface="宋体" panose="02010600030101010101" pitchFamily="2" charset="-122"/>
              </a:rPr>
              <a:t>Moldflow Support:  Gating System Optimization</a:t>
            </a:r>
            <a:r>
              <a:rPr lang="en-US" altLang="zh-CN" sz="3300" dirty="0">
                <a:solidFill>
                  <a:schemeClr val="accent2"/>
                </a:solidFill>
                <a:ea typeface="宋体" panose="02010600030101010101" pitchFamily="2" charset="-122"/>
              </a:rPr>
              <a:t> </a:t>
            </a:r>
          </a:p>
        </p:txBody>
      </p:sp>
      <p:sp>
        <p:nvSpPr>
          <p:cNvPr id="38917" name="Text Box 10"/>
          <p:cNvSpPr txBox="1">
            <a:spLocks noChangeArrowheads="1"/>
          </p:cNvSpPr>
          <p:nvPr/>
        </p:nvSpPr>
        <p:spPr bwMode="auto">
          <a:xfrm>
            <a:off x="1916113" y="3544888"/>
            <a:ext cx="533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Melt velocity decrease around 30%</a:t>
            </a:r>
          </a:p>
        </p:txBody>
      </p:sp>
      <p:sp>
        <p:nvSpPr>
          <p:cNvPr id="38918" name="Text Box 12"/>
          <p:cNvSpPr txBox="1">
            <a:spLocks noChangeArrowheads="1"/>
          </p:cNvSpPr>
          <p:nvPr/>
        </p:nvSpPr>
        <p:spPr bwMode="auto">
          <a:xfrm>
            <a:off x="836613" y="3024188"/>
            <a:ext cx="1800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Original gate</a:t>
            </a:r>
          </a:p>
        </p:txBody>
      </p:sp>
      <p:pic>
        <p:nvPicPr>
          <p:cNvPr id="38919" name="Picture 20" descr="Snap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348163"/>
            <a:ext cx="425767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21" descr="Snap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7675" y="4329113"/>
            <a:ext cx="4365625"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Text Box 22"/>
          <p:cNvSpPr txBox="1">
            <a:spLocks noChangeArrowheads="1"/>
          </p:cNvSpPr>
          <p:nvPr/>
        </p:nvSpPr>
        <p:spPr bwMode="auto">
          <a:xfrm>
            <a:off x="1916113" y="3951288"/>
            <a:ext cx="533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Injection pressure decrease to 20%</a:t>
            </a:r>
          </a:p>
        </p:txBody>
      </p:sp>
      <p:sp>
        <p:nvSpPr>
          <p:cNvPr id="38922" name="Text Box 23"/>
          <p:cNvSpPr txBox="1">
            <a:spLocks noChangeArrowheads="1"/>
          </p:cNvSpPr>
          <p:nvPr/>
        </p:nvSpPr>
        <p:spPr bwMode="auto">
          <a:xfrm>
            <a:off x="250825" y="3544888"/>
            <a:ext cx="18002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By using more gate</a:t>
            </a:r>
          </a:p>
        </p:txBody>
      </p:sp>
      <p:sp>
        <p:nvSpPr>
          <p:cNvPr id="38923" name="Oval 24"/>
          <p:cNvSpPr>
            <a:spLocks noChangeArrowheads="1"/>
          </p:cNvSpPr>
          <p:nvPr/>
        </p:nvSpPr>
        <p:spPr bwMode="auto">
          <a:xfrm>
            <a:off x="5922963" y="2393950"/>
            <a:ext cx="1349375" cy="585788"/>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Tree>
    <p:extLst>
      <p:ext uri="{BB962C8B-B14F-4D97-AF65-F5344CB8AC3E}">
        <p14:creationId xmlns:p14="http://schemas.microsoft.com/office/powerpoint/2010/main" val="2821463968"/>
      </p:ext>
    </p:extLst>
  </p:cSld>
  <p:clrMapOvr>
    <a:masterClrMapping/>
  </p:clrMapOvr>
  <p:transition spd="med">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0" y="-96838"/>
            <a:ext cx="9144000" cy="904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881" tIns="43941" rIns="87881" bIns="43941">
            <a:spAutoFit/>
          </a:bodyPr>
          <a:lstStyle>
            <a:lvl1pPr algn="ctr" defTabSz="873125">
              <a:spcBef>
                <a:spcPct val="50000"/>
              </a:spcBef>
              <a:defRPr sz="2000" b="1">
                <a:solidFill>
                  <a:schemeClr val="tx1"/>
                </a:solidFill>
                <a:latin typeface="Arial" panose="020B0604020202020204" pitchFamily="34" charset="0"/>
              </a:defRPr>
            </a:lvl1pPr>
            <a:lvl2pPr marL="742950" indent="-285750" algn="ctr" defTabSz="873125">
              <a:spcBef>
                <a:spcPct val="50000"/>
              </a:spcBef>
              <a:defRPr sz="2000" b="1">
                <a:solidFill>
                  <a:schemeClr val="tx1"/>
                </a:solidFill>
                <a:latin typeface="Arial" panose="020B0604020202020204" pitchFamily="34" charset="0"/>
              </a:defRPr>
            </a:lvl2pPr>
            <a:lvl3pPr marL="1143000" indent="-228600" algn="ctr" defTabSz="873125">
              <a:spcBef>
                <a:spcPct val="50000"/>
              </a:spcBef>
              <a:defRPr sz="2000" b="1">
                <a:solidFill>
                  <a:schemeClr val="tx1"/>
                </a:solidFill>
                <a:latin typeface="Arial" panose="020B0604020202020204" pitchFamily="34" charset="0"/>
              </a:defRPr>
            </a:lvl3pPr>
            <a:lvl4pPr marL="1600200" indent="-228600" algn="ctr" defTabSz="873125">
              <a:spcBef>
                <a:spcPct val="50000"/>
              </a:spcBef>
              <a:defRPr sz="2000" b="1">
                <a:solidFill>
                  <a:schemeClr val="tx1"/>
                </a:solidFill>
                <a:latin typeface="Arial" panose="020B0604020202020204" pitchFamily="34" charset="0"/>
              </a:defRPr>
            </a:lvl4pPr>
            <a:lvl5pPr marL="2057400" indent="-228600" algn="ctr" defTabSz="873125">
              <a:spcBef>
                <a:spcPct val="50000"/>
              </a:spcBef>
              <a:defRPr sz="2000" b="1">
                <a:solidFill>
                  <a:schemeClr val="tx1"/>
                </a:solidFill>
                <a:latin typeface="Arial" panose="020B0604020202020204" pitchFamily="34" charset="0"/>
              </a:defRPr>
            </a:lvl5pPr>
            <a:lvl6pPr marL="2514600" indent="-228600" algn="ctr" defTabSz="873125"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defTabSz="873125"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defTabSz="873125"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defTabSz="873125" eaLnBrk="0" fontAlgn="base" hangingPunct="0">
              <a:spcBef>
                <a:spcPct val="50000"/>
              </a:spcBef>
              <a:spcAft>
                <a:spcPct val="0"/>
              </a:spcAft>
              <a:defRPr sz="2000" b="1">
                <a:solidFill>
                  <a:schemeClr val="tx1"/>
                </a:solidFill>
                <a:latin typeface="Arial" panose="020B0604020202020204" pitchFamily="34" charset="0"/>
              </a:defRPr>
            </a:lvl9pPr>
          </a:lstStyle>
          <a:p>
            <a:pPr>
              <a:spcBef>
                <a:spcPct val="0"/>
              </a:spcBef>
            </a:pPr>
            <a:endParaRPr lang="en-US" altLang="zh-TW" dirty="0">
              <a:solidFill>
                <a:srgbClr val="0000FF"/>
              </a:solidFill>
              <a:ea typeface="PMingLiU" panose="02020500000000000000" pitchFamily="18" charset="-120"/>
            </a:endParaRPr>
          </a:p>
          <a:p>
            <a:pPr>
              <a:spcBef>
                <a:spcPct val="0"/>
              </a:spcBef>
            </a:pPr>
            <a:r>
              <a:rPr lang="en-US" altLang="zh-CN" sz="3200" dirty="0">
                <a:ea typeface="宋体" panose="02010600030101010101" pitchFamily="2" charset="-122"/>
              </a:rPr>
              <a:t>Moldflow Support: Warpage Optimization</a:t>
            </a:r>
            <a:r>
              <a:rPr lang="en-US" altLang="zh-CN" sz="3300" dirty="0">
                <a:solidFill>
                  <a:schemeClr val="accent2"/>
                </a:solidFill>
                <a:ea typeface="宋体" panose="02010600030101010101" pitchFamily="2" charset="-122"/>
              </a:rPr>
              <a:t> </a:t>
            </a:r>
          </a:p>
        </p:txBody>
      </p:sp>
      <p:sp>
        <p:nvSpPr>
          <p:cNvPr id="39939" name="Text Box 3"/>
          <p:cNvSpPr txBox="1">
            <a:spLocks noChangeArrowheads="1"/>
          </p:cNvSpPr>
          <p:nvPr/>
        </p:nvSpPr>
        <p:spPr bwMode="auto">
          <a:xfrm>
            <a:off x="0" y="982663"/>
            <a:ext cx="2276475" cy="823912"/>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sz="1200">
              <a:ea typeface="宋体" panose="02010600030101010101" pitchFamily="2" charset="-122"/>
            </a:endParaRPr>
          </a:p>
          <a:p>
            <a:endParaRPr lang="zh-CN" altLang="en-US" sz="1200">
              <a:ea typeface="宋体" panose="02010600030101010101" pitchFamily="2" charset="-122"/>
            </a:endParaRPr>
          </a:p>
          <a:p>
            <a:endParaRPr lang="zh-CN" altLang="en-US" sz="1200">
              <a:ea typeface="宋体" panose="02010600030101010101" pitchFamily="2" charset="-122"/>
            </a:endParaRPr>
          </a:p>
        </p:txBody>
      </p:sp>
      <p:pic>
        <p:nvPicPr>
          <p:cNvPr id="399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550" y="954088"/>
            <a:ext cx="3182938" cy="287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9941" name="Group 5"/>
          <p:cNvGrpSpPr>
            <a:grpSpLocks/>
          </p:cNvGrpSpPr>
          <p:nvPr/>
        </p:nvGrpSpPr>
        <p:grpSpPr bwMode="auto">
          <a:xfrm>
            <a:off x="0" y="1160463"/>
            <a:ext cx="4248150" cy="2716212"/>
            <a:chOff x="113" y="805"/>
            <a:chExt cx="2676" cy="1711"/>
          </a:xfrm>
        </p:grpSpPr>
        <p:pic>
          <p:nvPicPr>
            <p:cNvPr id="39954" name="Picture 1" descr="image001"/>
            <p:cNvPicPr>
              <a:picLocks noChangeAspect="1" noChangeArrowheads="1"/>
            </p:cNvPicPr>
            <p:nvPr/>
          </p:nvPicPr>
          <p:blipFill>
            <a:blip r:embed="rId4">
              <a:lum bright="24000" contrast="-24000"/>
              <a:extLst>
                <a:ext uri="{28A0092B-C50C-407E-A947-70E740481C1C}">
                  <a14:useLocalDpi xmlns:a14="http://schemas.microsoft.com/office/drawing/2010/main" val="0"/>
                </a:ext>
              </a:extLst>
            </a:blip>
            <a:srcRect/>
            <a:stretch>
              <a:fillRect/>
            </a:stretch>
          </p:blipFill>
          <p:spPr bwMode="auto">
            <a:xfrm>
              <a:off x="113" y="805"/>
              <a:ext cx="2676" cy="1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5" name="Freeform 7"/>
            <p:cNvSpPr>
              <a:spLocks/>
            </p:cNvSpPr>
            <p:nvPr/>
          </p:nvSpPr>
          <p:spPr bwMode="auto">
            <a:xfrm>
              <a:off x="414" y="1791"/>
              <a:ext cx="2041" cy="114"/>
            </a:xfrm>
            <a:custGeom>
              <a:avLst/>
              <a:gdLst>
                <a:gd name="T0" fmla="*/ 0 w 2041"/>
                <a:gd name="T1" fmla="*/ 0 h 85"/>
                <a:gd name="T2" fmla="*/ 822 w 2041"/>
                <a:gd name="T3" fmla="*/ 184 h 85"/>
                <a:gd name="T4" fmla="*/ 1503 w 2041"/>
                <a:gd name="T5" fmla="*/ 275 h 85"/>
                <a:gd name="T6" fmla="*/ 2041 w 2041"/>
                <a:gd name="T7" fmla="*/ 184 h 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1" h="85">
                  <a:moveTo>
                    <a:pt x="0" y="0"/>
                  </a:moveTo>
                  <a:cubicBezTo>
                    <a:pt x="286" y="21"/>
                    <a:pt x="572" y="43"/>
                    <a:pt x="822" y="57"/>
                  </a:cubicBezTo>
                  <a:cubicBezTo>
                    <a:pt x="1072" y="71"/>
                    <a:pt x="1300" y="85"/>
                    <a:pt x="1503" y="85"/>
                  </a:cubicBezTo>
                  <a:cubicBezTo>
                    <a:pt x="1706" y="85"/>
                    <a:pt x="1946" y="67"/>
                    <a:pt x="2041" y="57"/>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39942" name="Picture 8" descr="Snap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2488" y="3827463"/>
            <a:ext cx="3600450" cy="216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9" descr="Snap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563938"/>
            <a:ext cx="404177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Line 10"/>
          <p:cNvSpPr>
            <a:spLocks noChangeShapeType="1"/>
          </p:cNvSpPr>
          <p:nvPr/>
        </p:nvSpPr>
        <p:spPr bwMode="auto">
          <a:xfrm>
            <a:off x="192088" y="5003800"/>
            <a:ext cx="1260475"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5" name="Line 11"/>
          <p:cNvSpPr>
            <a:spLocks noChangeShapeType="1"/>
          </p:cNvSpPr>
          <p:nvPr/>
        </p:nvSpPr>
        <p:spPr bwMode="auto">
          <a:xfrm flipH="1">
            <a:off x="2592388" y="5003800"/>
            <a:ext cx="16557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6" name="Text Box 12"/>
          <p:cNvSpPr txBox="1">
            <a:spLocks noChangeArrowheads="1"/>
          </p:cNvSpPr>
          <p:nvPr/>
        </p:nvSpPr>
        <p:spPr bwMode="auto">
          <a:xfrm>
            <a:off x="2670175" y="4602163"/>
            <a:ext cx="19923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sz="1800">
                <a:ea typeface="宋体" panose="02010600030101010101" pitchFamily="2" charset="-122"/>
              </a:rPr>
              <a:t>Large Shrinkage</a:t>
            </a:r>
          </a:p>
        </p:txBody>
      </p:sp>
      <p:sp>
        <p:nvSpPr>
          <p:cNvPr id="39947" name="Text Box 13"/>
          <p:cNvSpPr txBox="1">
            <a:spLocks noChangeArrowheads="1"/>
          </p:cNvSpPr>
          <p:nvPr/>
        </p:nvSpPr>
        <p:spPr bwMode="auto">
          <a:xfrm>
            <a:off x="-63500" y="4597400"/>
            <a:ext cx="2114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sz="1800">
                <a:ea typeface="宋体" panose="02010600030101010101" pitchFamily="2" charset="-122"/>
              </a:rPr>
              <a:t>large Shrinkage</a:t>
            </a:r>
          </a:p>
        </p:txBody>
      </p:sp>
      <p:sp>
        <p:nvSpPr>
          <p:cNvPr id="39948" name="Line 14"/>
          <p:cNvSpPr>
            <a:spLocks noChangeShapeType="1"/>
          </p:cNvSpPr>
          <p:nvPr/>
        </p:nvSpPr>
        <p:spPr bwMode="auto">
          <a:xfrm flipV="1">
            <a:off x="1692275" y="4284663"/>
            <a:ext cx="0" cy="153035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9" name="Line 15"/>
          <p:cNvSpPr>
            <a:spLocks noChangeShapeType="1"/>
          </p:cNvSpPr>
          <p:nvPr/>
        </p:nvSpPr>
        <p:spPr bwMode="auto">
          <a:xfrm flipV="1">
            <a:off x="1871663" y="4284663"/>
            <a:ext cx="0" cy="153035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0" name="Line 16"/>
          <p:cNvSpPr>
            <a:spLocks noChangeShapeType="1"/>
          </p:cNvSpPr>
          <p:nvPr/>
        </p:nvSpPr>
        <p:spPr bwMode="auto">
          <a:xfrm flipV="1">
            <a:off x="2051050" y="4284663"/>
            <a:ext cx="0" cy="153035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1" name="Line 17"/>
          <p:cNvSpPr>
            <a:spLocks noChangeShapeType="1"/>
          </p:cNvSpPr>
          <p:nvPr/>
        </p:nvSpPr>
        <p:spPr bwMode="auto">
          <a:xfrm flipV="1">
            <a:off x="2230438" y="4284663"/>
            <a:ext cx="0" cy="153035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2" name="Line 18"/>
          <p:cNvSpPr>
            <a:spLocks noChangeShapeType="1"/>
          </p:cNvSpPr>
          <p:nvPr/>
        </p:nvSpPr>
        <p:spPr bwMode="auto">
          <a:xfrm flipV="1">
            <a:off x="2409825" y="4284663"/>
            <a:ext cx="0" cy="153035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3" name="Text Box 19"/>
          <p:cNvSpPr txBox="1">
            <a:spLocks noChangeArrowheads="1"/>
          </p:cNvSpPr>
          <p:nvPr/>
        </p:nvSpPr>
        <p:spPr bwMode="auto">
          <a:xfrm>
            <a:off x="885825" y="3827463"/>
            <a:ext cx="2689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sz="1800">
                <a:ea typeface="宋体" panose="02010600030101010101" pitchFamily="2" charset="-122"/>
              </a:rPr>
              <a:t>Fiber orientation</a:t>
            </a:r>
          </a:p>
        </p:txBody>
      </p:sp>
    </p:spTree>
    <p:extLst>
      <p:ext uri="{BB962C8B-B14F-4D97-AF65-F5344CB8AC3E}">
        <p14:creationId xmlns:p14="http://schemas.microsoft.com/office/powerpoint/2010/main" val="1623757365"/>
      </p:ext>
    </p:extLst>
  </p:cSld>
  <p:clrMapOvr>
    <a:masterClrMapping/>
  </p:clrMapOvr>
  <p:transition spd="med">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Snap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1298575"/>
            <a:ext cx="4635500"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3" descr="CIMG21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425" y="3743325"/>
            <a:ext cx="3646488" cy="239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4"/>
          <p:cNvSpPr>
            <a:spLocks noChangeArrowheads="1"/>
          </p:cNvSpPr>
          <p:nvPr/>
        </p:nvSpPr>
        <p:spPr bwMode="auto">
          <a:xfrm>
            <a:off x="0" y="-96838"/>
            <a:ext cx="9144000" cy="904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881" tIns="43941" rIns="87881" bIns="43941">
            <a:spAutoFit/>
          </a:bodyPr>
          <a:lstStyle>
            <a:lvl1pPr algn="ctr" defTabSz="873125">
              <a:spcBef>
                <a:spcPct val="50000"/>
              </a:spcBef>
              <a:defRPr sz="2000" b="1">
                <a:solidFill>
                  <a:schemeClr val="tx1"/>
                </a:solidFill>
                <a:latin typeface="Arial" panose="020B0604020202020204" pitchFamily="34" charset="0"/>
              </a:defRPr>
            </a:lvl1pPr>
            <a:lvl2pPr marL="742950" indent="-285750" algn="ctr" defTabSz="873125">
              <a:spcBef>
                <a:spcPct val="50000"/>
              </a:spcBef>
              <a:defRPr sz="2000" b="1">
                <a:solidFill>
                  <a:schemeClr val="tx1"/>
                </a:solidFill>
                <a:latin typeface="Arial" panose="020B0604020202020204" pitchFamily="34" charset="0"/>
              </a:defRPr>
            </a:lvl2pPr>
            <a:lvl3pPr marL="1143000" indent="-228600" algn="ctr" defTabSz="873125">
              <a:spcBef>
                <a:spcPct val="50000"/>
              </a:spcBef>
              <a:defRPr sz="2000" b="1">
                <a:solidFill>
                  <a:schemeClr val="tx1"/>
                </a:solidFill>
                <a:latin typeface="Arial" panose="020B0604020202020204" pitchFamily="34" charset="0"/>
              </a:defRPr>
            </a:lvl3pPr>
            <a:lvl4pPr marL="1600200" indent="-228600" algn="ctr" defTabSz="873125">
              <a:spcBef>
                <a:spcPct val="50000"/>
              </a:spcBef>
              <a:defRPr sz="2000" b="1">
                <a:solidFill>
                  <a:schemeClr val="tx1"/>
                </a:solidFill>
                <a:latin typeface="Arial" panose="020B0604020202020204" pitchFamily="34" charset="0"/>
              </a:defRPr>
            </a:lvl4pPr>
            <a:lvl5pPr marL="2057400" indent="-228600" algn="ctr" defTabSz="873125">
              <a:spcBef>
                <a:spcPct val="50000"/>
              </a:spcBef>
              <a:defRPr sz="2000" b="1">
                <a:solidFill>
                  <a:schemeClr val="tx1"/>
                </a:solidFill>
                <a:latin typeface="Arial" panose="020B0604020202020204" pitchFamily="34" charset="0"/>
              </a:defRPr>
            </a:lvl5pPr>
            <a:lvl6pPr marL="2514600" indent="-228600" algn="ctr" defTabSz="873125"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defTabSz="873125"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defTabSz="873125"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defTabSz="873125" eaLnBrk="0" fontAlgn="base" hangingPunct="0">
              <a:spcBef>
                <a:spcPct val="50000"/>
              </a:spcBef>
              <a:spcAft>
                <a:spcPct val="0"/>
              </a:spcAft>
              <a:defRPr sz="2000" b="1">
                <a:solidFill>
                  <a:schemeClr val="tx1"/>
                </a:solidFill>
                <a:latin typeface="Arial" panose="020B0604020202020204" pitchFamily="34" charset="0"/>
              </a:defRPr>
            </a:lvl9pPr>
          </a:lstStyle>
          <a:p>
            <a:pPr>
              <a:spcBef>
                <a:spcPct val="0"/>
              </a:spcBef>
            </a:pPr>
            <a:endParaRPr lang="en-US" altLang="zh-TW" dirty="0">
              <a:solidFill>
                <a:srgbClr val="0000FF"/>
              </a:solidFill>
              <a:ea typeface="PMingLiU" panose="02020500000000000000" pitchFamily="18" charset="-120"/>
            </a:endParaRPr>
          </a:p>
          <a:p>
            <a:pPr>
              <a:spcBef>
                <a:spcPct val="0"/>
              </a:spcBef>
            </a:pPr>
            <a:r>
              <a:rPr lang="en-US" altLang="zh-CN" sz="3200" dirty="0">
                <a:ea typeface="宋体" panose="02010600030101010101" pitchFamily="2" charset="-122"/>
              </a:rPr>
              <a:t>Moldflow Support: Warpage Optimization</a:t>
            </a:r>
            <a:r>
              <a:rPr lang="en-US" altLang="zh-CN" sz="3300" dirty="0">
                <a:solidFill>
                  <a:schemeClr val="accent2"/>
                </a:solidFill>
                <a:ea typeface="宋体" panose="02010600030101010101" pitchFamily="2" charset="-122"/>
              </a:rPr>
              <a:t> </a:t>
            </a:r>
          </a:p>
        </p:txBody>
      </p:sp>
      <p:sp>
        <p:nvSpPr>
          <p:cNvPr id="41989" name="Text Box 5"/>
          <p:cNvSpPr txBox="1">
            <a:spLocks noChangeArrowheads="1"/>
          </p:cNvSpPr>
          <p:nvPr/>
        </p:nvSpPr>
        <p:spPr bwMode="auto">
          <a:xfrm>
            <a:off x="0" y="982663"/>
            <a:ext cx="2276475" cy="823912"/>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endParaRPr lang="zh-CN" altLang="en-US" sz="1200">
              <a:ea typeface="宋体" panose="02010600030101010101" pitchFamily="2" charset="-122"/>
            </a:endParaRPr>
          </a:p>
          <a:p>
            <a:endParaRPr lang="zh-CN" altLang="en-US" sz="1200">
              <a:ea typeface="宋体" panose="02010600030101010101" pitchFamily="2" charset="-122"/>
            </a:endParaRPr>
          </a:p>
          <a:p>
            <a:endParaRPr lang="zh-CN" altLang="en-US" sz="1200">
              <a:ea typeface="宋体" panose="02010600030101010101" pitchFamily="2" charset="-122"/>
            </a:endParaRPr>
          </a:p>
        </p:txBody>
      </p:sp>
      <p:pic>
        <p:nvPicPr>
          <p:cNvPr id="4199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763" y="982663"/>
            <a:ext cx="3016250" cy="256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rgbClr val="C00C2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1" name="Picture 8" descr="Snap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338" y="3519488"/>
            <a:ext cx="4276725"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Line 9"/>
          <p:cNvSpPr>
            <a:spLocks noChangeShapeType="1"/>
          </p:cNvSpPr>
          <p:nvPr/>
        </p:nvSpPr>
        <p:spPr bwMode="auto">
          <a:xfrm flipH="1" flipV="1">
            <a:off x="1636713" y="4284663"/>
            <a:ext cx="1304925"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3" name="Line 10"/>
          <p:cNvSpPr>
            <a:spLocks noChangeShapeType="1"/>
          </p:cNvSpPr>
          <p:nvPr/>
        </p:nvSpPr>
        <p:spPr bwMode="auto">
          <a:xfrm flipH="1" flipV="1">
            <a:off x="1692275" y="4554538"/>
            <a:ext cx="1304925"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4" name="Line 11"/>
          <p:cNvSpPr>
            <a:spLocks noChangeShapeType="1"/>
          </p:cNvSpPr>
          <p:nvPr/>
        </p:nvSpPr>
        <p:spPr bwMode="auto">
          <a:xfrm flipH="1" flipV="1">
            <a:off x="1692275" y="4824413"/>
            <a:ext cx="1304925"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5" name="Line 12"/>
          <p:cNvSpPr>
            <a:spLocks noChangeShapeType="1"/>
          </p:cNvSpPr>
          <p:nvPr/>
        </p:nvSpPr>
        <p:spPr bwMode="auto">
          <a:xfrm flipH="1" flipV="1">
            <a:off x="1636713" y="5092700"/>
            <a:ext cx="1304925"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6" name="Line 13"/>
          <p:cNvSpPr>
            <a:spLocks noChangeShapeType="1"/>
          </p:cNvSpPr>
          <p:nvPr/>
        </p:nvSpPr>
        <p:spPr bwMode="auto">
          <a:xfrm flipH="1" flipV="1">
            <a:off x="1692275" y="5408613"/>
            <a:ext cx="1304925"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7" name="Text Box 14"/>
          <p:cNvSpPr txBox="1">
            <a:spLocks noChangeArrowheads="1"/>
          </p:cNvSpPr>
          <p:nvPr/>
        </p:nvSpPr>
        <p:spPr bwMode="auto">
          <a:xfrm>
            <a:off x="2592388" y="4370388"/>
            <a:ext cx="2609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sz="1800">
                <a:ea typeface="宋体" panose="02010600030101010101" pitchFamily="2" charset="-122"/>
              </a:rPr>
              <a:t>Small Shrinkage</a:t>
            </a:r>
          </a:p>
        </p:txBody>
      </p:sp>
      <p:sp>
        <p:nvSpPr>
          <p:cNvPr id="41998" name="Line 15"/>
          <p:cNvSpPr>
            <a:spLocks noChangeShapeType="1"/>
          </p:cNvSpPr>
          <p:nvPr/>
        </p:nvSpPr>
        <p:spPr bwMode="auto">
          <a:xfrm>
            <a:off x="192088" y="4824413"/>
            <a:ext cx="1260475"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9" name="Line 16"/>
          <p:cNvSpPr>
            <a:spLocks noChangeShapeType="1"/>
          </p:cNvSpPr>
          <p:nvPr/>
        </p:nvSpPr>
        <p:spPr bwMode="auto">
          <a:xfrm flipH="1">
            <a:off x="3095625" y="4827588"/>
            <a:ext cx="16557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0" name="Text Box 17"/>
          <p:cNvSpPr txBox="1">
            <a:spLocks noChangeArrowheads="1"/>
          </p:cNvSpPr>
          <p:nvPr/>
        </p:nvSpPr>
        <p:spPr bwMode="auto">
          <a:xfrm>
            <a:off x="-423863" y="4370388"/>
            <a:ext cx="260985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sz="1800">
                <a:ea typeface="宋体" panose="02010600030101010101" pitchFamily="2" charset="-122"/>
              </a:rPr>
              <a:t>Small Shrinkage</a:t>
            </a:r>
          </a:p>
        </p:txBody>
      </p:sp>
      <p:sp>
        <p:nvSpPr>
          <p:cNvPr id="42001" name="Text Box 18"/>
          <p:cNvSpPr txBox="1">
            <a:spLocks noChangeArrowheads="1"/>
          </p:cNvSpPr>
          <p:nvPr/>
        </p:nvSpPr>
        <p:spPr bwMode="auto">
          <a:xfrm>
            <a:off x="885825" y="3827463"/>
            <a:ext cx="2689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sz="1800">
                <a:ea typeface="宋体" panose="02010600030101010101" pitchFamily="2" charset="-122"/>
              </a:rPr>
              <a:t>Fiber orientation</a:t>
            </a:r>
          </a:p>
        </p:txBody>
      </p:sp>
      <p:sp>
        <p:nvSpPr>
          <p:cNvPr id="42002" name="Text Box 6"/>
          <p:cNvSpPr txBox="1">
            <a:spLocks noChangeArrowheads="1"/>
          </p:cNvSpPr>
          <p:nvPr/>
        </p:nvSpPr>
        <p:spPr bwMode="auto">
          <a:xfrm>
            <a:off x="3897313" y="5851525"/>
            <a:ext cx="3897312" cy="1006475"/>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sz="2000" b="1">
                <a:solidFill>
                  <a:schemeClr val="tx1"/>
                </a:solidFill>
                <a:latin typeface="Arial" panose="020B0604020202020204" pitchFamily="34" charset="0"/>
              </a:defRPr>
            </a:lvl1pPr>
            <a:lvl2pPr marL="742950" indent="-285750" algn="ctr">
              <a:spcBef>
                <a:spcPct val="50000"/>
              </a:spcBef>
              <a:defRPr sz="2000" b="1">
                <a:solidFill>
                  <a:schemeClr val="tx1"/>
                </a:solidFill>
                <a:latin typeface="Arial" panose="020B0604020202020204" pitchFamily="34" charset="0"/>
              </a:defRPr>
            </a:lvl2pPr>
            <a:lvl3pPr marL="1143000" indent="-228600" algn="ctr">
              <a:spcBef>
                <a:spcPct val="50000"/>
              </a:spcBef>
              <a:defRPr sz="2000" b="1">
                <a:solidFill>
                  <a:schemeClr val="tx1"/>
                </a:solidFill>
                <a:latin typeface="Arial" panose="020B0604020202020204" pitchFamily="34" charset="0"/>
              </a:defRPr>
            </a:lvl3pPr>
            <a:lvl4pPr marL="1600200" indent="-228600" algn="ctr">
              <a:spcBef>
                <a:spcPct val="50000"/>
              </a:spcBef>
              <a:defRPr sz="2000" b="1">
                <a:solidFill>
                  <a:schemeClr val="tx1"/>
                </a:solidFill>
                <a:latin typeface="Arial" panose="020B0604020202020204" pitchFamily="34" charset="0"/>
              </a:defRPr>
            </a:lvl4pPr>
            <a:lvl5pPr marL="2057400" indent="-228600" algn="ctr">
              <a:spcBef>
                <a:spcPct val="50000"/>
              </a:spcBef>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zh-CN">
                <a:ea typeface="宋体" panose="02010600030101010101" pitchFamily="2" charset="-122"/>
              </a:rPr>
              <a:t>Warpage reduced to 1/3 compared to original gate position</a:t>
            </a:r>
          </a:p>
        </p:txBody>
      </p:sp>
    </p:spTree>
    <p:extLst>
      <p:ext uri="{BB962C8B-B14F-4D97-AF65-F5344CB8AC3E}">
        <p14:creationId xmlns:p14="http://schemas.microsoft.com/office/powerpoint/2010/main" val="2439462028"/>
      </p:ext>
    </p:extLst>
  </p:cSld>
  <p:clrMapOvr>
    <a:masterClrMapping/>
  </p:clrMapOvr>
  <p:transition spd="med">
    <p:wipe/>
  </p:transition>
</p:sld>
</file>

<file path=ppt/theme/theme1.xml><?xml version="1.0" encoding="utf-8"?>
<a:theme xmlns:a="http://schemas.openxmlformats.org/drawingml/2006/main" name="EMS-Quer Office 2010">
  <a:themeElements>
    <a:clrScheme name="EMS-quer 2010">
      <a:dk1>
        <a:srgbClr val="000000"/>
      </a:dk1>
      <a:lt1>
        <a:srgbClr val="FFFFFF"/>
      </a:lt1>
      <a:dk2>
        <a:srgbClr val="000000"/>
      </a:dk2>
      <a:lt2>
        <a:srgbClr val="FFFFFF"/>
      </a:lt2>
      <a:accent1>
        <a:srgbClr val="000099"/>
      </a:accent1>
      <a:accent2>
        <a:srgbClr val="99CCFF"/>
      </a:accent2>
      <a:accent3>
        <a:srgbClr val="0033CC"/>
      </a:accent3>
      <a:accent4>
        <a:srgbClr val="0066FF"/>
      </a:accent4>
      <a:accent5>
        <a:srgbClr val="33CCFF"/>
      </a:accent5>
      <a:accent6>
        <a:srgbClr val="0099FF"/>
      </a:accent6>
      <a:hlink>
        <a:srgbClr val="99CCFF"/>
      </a:hlink>
      <a:folHlink>
        <a:srgbClr val="99CCFF"/>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EMS-quer 2010">
    <a:dk1>
      <a:srgbClr val="000000"/>
    </a:dk1>
    <a:lt1>
      <a:srgbClr val="FFFFFF"/>
    </a:lt1>
    <a:dk2>
      <a:srgbClr val="000000"/>
    </a:dk2>
    <a:lt2>
      <a:srgbClr val="FFFFFF"/>
    </a:lt2>
    <a:accent1>
      <a:srgbClr val="000099"/>
    </a:accent1>
    <a:accent2>
      <a:srgbClr val="99CCFF"/>
    </a:accent2>
    <a:accent3>
      <a:srgbClr val="0033CC"/>
    </a:accent3>
    <a:accent4>
      <a:srgbClr val="0066FF"/>
    </a:accent4>
    <a:accent5>
      <a:srgbClr val="33CCFF"/>
    </a:accent5>
    <a:accent6>
      <a:srgbClr val="0099FF"/>
    </a:accent6>
    <a:hlink>
      <a:srgbClr val="99CCFF"/>
    </a:hlink>
    <a:folHlink>
      <a:srgbClr val="99CCFF"/>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97F04F4359024382EECAD456CB4731" ma:contentTypeVersion="13" ma:contentTypeDescription="Create a new document." ma:contentTypeScope="" ma:versionID="bb957a5784faf843605307891ae1fedf">
  <xsd:schema xmlns:xsd="http://www.w3.org/2001/XMLSchema" xmlns:xs="http://www.w3.org/2001/XMLSchema" xmlns:p="http://schemas.microsoft.com/office/2006/metadata/properties" xmlns:ns2="daa896ee-29a9-4fd6-b813-b9c273e86a0f" xmlns:ns3="6da0f34a-2013-4924-b173-03f3373896e7" targetNamespace="http://schemas.microsoft.com/office/2006/metadata/properties" ma:root="true" ma:fieldsID="1e3f4117eab7189834a857e3cb6fbc39" ns2:_="" ns3:_="">
    <xsd:import namespace="daa896ee-29a9-4fd6-b813-b9c273e86a0f"/>
    <xsd:import namespace="6da0f34a-2013-4924-b173-03f3373896e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a896ee-29a9-4fd6-b813-b9c273e86a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11355b8e-f7ae-46e7-8995-a62f77f4706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a0f34a-2013-4924-b173-03f3373896e7"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87b0db6-1ded-4093-b472-d58782278df6}" ma:internalName="TaxCatchAll" ma:showField="CatchAllData" ma:web="6da0f34a-2013-4924-b173-03f3373896e7">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3DBF64-5671-4FE7-83AD-EA322ABF4D61}"/>
</file>

<file path=customXml/itemProps2.xml><?xml version="1.0" encoding="utf-8"?>
<ds:datastoreItem xmlns:ds="http://schemas.openxmlformats.org/officeDocument/2006/customXml" ds:itemID="{42AD31FA-F927-49E9-970A-96A0D8EDCEB3}"/>
</file>

<file path=docProps/app.xml><?xml version="1.0" encoding="utf-8"?>
<Properties xmlns="http://schemas.openxmlformats.org/officeDocument/2006/extended-properties" xmlns:vt="http://schemas.openxmlformats.org/officeDocument/2006/docPropsVTypes">
  <Template/>
  <TotalTime>5201</TotalTime>
  <Words>991</Words>
  <Application>Microsoft Macintosh PowerPoint</Application>
  <PresentationFormat>On-screen Show (4:3)</PresentationFormat>
  <Paragraphs>232</Paragraphs>
  <Slides>32</Slides>
  <Notes>6</Notes>
  <HiddenSlides>0</HiddenSlides>
  <MMClips>1</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2</vt:i4>
      </vt:variant>
      <vt:variant>
        <vt:lpstr>Slide Titles</vt:lpstr>
      </vt:variant>
      <vt:variant>
        <vt:i4>32</vt:i4>
      </vt:variant>
    </vt:vector>
  </HeadingPairs>
  <TitlesOfParts>
    <vt:vector size="38" baseType="lpstr">
      <vt:lpstr>Arial</vt:lpstr>
      <vt:lpstr>Times New Roman</vt:lpstr>
      <vt:lpstr>Wingdings</vt:lpstr>
      <vt:lpstr>EMS-Quer Office 2010</vt:lpstr>
      <vt:lpstr>Bitmap Image</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Disclaimer</vt:lpstr>
    </vt:vector>
  </TitlesOfParts>
  <Company>EMS-CHEMIE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Heidhoff Pierre</dc:creator>
  <cp:lastModifiedBy>Microsoft Office User</cp:lastModifiedBy>
  <cp:revision>893</cp:revision>
  <cp:lastPrinted>2013-06-17T17:51:35Z</cp:lastPrinted>
  <dcterms:created xsi:type="dcterms:W3CDTF">2013-05-27T12:32:53Z</dcterms:created>
  <dcterms:modified xsi:type="dcterms:W3CDTF">2023-08-14T07:33:52Z</dcterms:modified>
</cp:coreProperties>
</file>